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147480366" r:id="rId2"/>
    <p:sldId id="2147471754" r:id="rId3"/>
    <p:sldId id="2147475936" r:id="rId4"/>
    <p:sldId id="2147480419" r:id="rId5"/>
    <p:sldId id="2147480421" r:id="rId6"/>
    <p:sldId id="2147480382" r:id="rId7"/>
    <p:sldId id="2147480420" r:id="rId8"/>
    <p:sldId id="2147480422" r:id="rId9"/>
    <p:sldId id="2147480423" r:id="rId10"/>
    <p:sldId id="2147480424" r:id="rId11"/>
    <p:sldId id="2147480425" r:id="rId12"/>
    <p:sldId id="2124817512" r:id="rId13"/>
    <p:sldId id="2147480426" r:id="rId14"/>
    <p:sldId id="2147480427" r:id="rId15"/>
    <p:sldId id="2147480428" r:id="rId16"/>
    <p:sldId id="2147480393"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537" userDrawn="1">
          <p15:clr>
            <a:srgbClr val="A4A3A4"/>
          </p15:clr>
        </p15:guide>
        <p15:guide id="3" pos="5498" userDrawn="1">
          <p15:clr>
            <a:srgbClr val="A4A3A4"/>
          </p15:clr>
        </p15:guide>
        <p15:guide id="4" pos="257" userDrawn="1">
          <p15:clr>
            <a:srgbClr val="A4A3A4"/>
          </p15:clr>
        </p15:guide>
        <p15:guide id="5" orient="horz" pos="849" userDrawn="1">
          <p15:clr>
            <a:srgbClr val="A4A3A4"/>
          </p15:clr>
        </p15:guide>
        <p15:guide id="6" orient="horz" pos="3072" userDrawn="1">
          <p15:clr>
            <a:srgbClr val="A4A3A4"/>
          </p15:clr>
        </p15:guide>
        <p15:guide id="7" orient="horz" pos="2885" userDrawn="1">
          <p15:clr>
            <a:srgbClr val="A4A3A4"/>
          </p15:clr>
        </p15:guide>
        <p15:guide id="8" orient="horz" pos="885" userDrawn="1">
          <p15:clr>
            <a:srgbClr val="A4A3A4"/>
          </p15:clr>
        </p15:guide>
        <p15:guide id="9" orient="horz" pos="1030" userDrawn="1">
          <p15:clr>
            <a:srgbClr val="A4A3A4"/>
          </p15:clr>
        </p15:guide>
        <p15:guide id="10" orient="horz" pos="237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5B2D538-D344-1C80-FFF2-DF8CB47AB9E9}" name="Jaime Zornoza" initials="JZ" userId="S::jaime.zornoza@ailylabs.com::bef12719-1e34-4f3a-a029-7cf0d61aacf0" providerId="AD"/>
  <p188:author id="{3B53AA56-2D1C-AEE5-B7DB-1ABF736F7C56}" name="Enrique Otero" initials="EO" userId="S::enrique.otero@ailylabs.com::0e37bd4f-2cf0-4459-be52-d938bc9986dc" providerId="AD"/>
  <p188:author id="{BAA1B37D-373A-6A58-7127-A5CAE2E605C8}" name="Anna Baccarin" initials="AB" userId="S::anna.baccarin@ailylabs.com::f6ceecd6-2c6b-4025-80d3-1758ff365096" providerId="AD"/>
  <p188:author id="{D51809A3-845A-B51E-8CBA-70B3E436C825}" name="Irene Santos" initials="IS" userId="S::irene.santos@ailylabs.com::a9e2675c-4b21-4cf9-8272-f82c80f92f19" providerId="AD"/>
  <p188:author id="{9A9235B5-4B1A-4EF9-3DCC-7248A7798CDB}" name="Marc Jordà" initials="MJ" userId="S::marc.jorda@ailylabs.com::b1033d3d-d189-4904-9f46-d74804abb49e" providerId="AD"/>
  <p188:author id="{A36194CB-1904-D2C0-82B7-646372FD2162}" name="Guest User" initials="GU" userId="S::urn:spo:anon#b6fefbd66e50f2b02b26c50c6ece106bfebcd132ee4dc9d4f1b10a814aec5932::" providerId="AD"/>
  <p188:author id="{16733CE4-DE2F-1CEC-6D91-A84753CE2B26}" name="Cristina Pericas" initials="CP" userId="S::cristina.pericas@ailylabs.com::419133ac-3772-45b6-866d-6fe458971e7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6A9DA"/>
    <a:srgbClr val="38D430"/>
    <a:srgbClr val="00A19B"/>
    <a:srgbClr val="1D6672"/>
    <a:srgbClr val="000000"/>
    <a:srgbClr val="1E2A47"/>
    <a:srgbClr val="2029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96"/>
    <p:restoredTop sz="87227"/>
  </p:normalViewPr>
  <p:slideViewPr>
    <p:cSldViewPr snapToGrid="0">
      <p:cViewPr varScale="1">
        <p:scale>
          <a:sx n="118" d="100"/>
          <a:sy n="118" d="100"/>
        </p:scale>
        <p:origin x="1944" y="184"/>
      </p:cViewPr>
      <p:guideLst>
        <p:guide pos="3537"/>
        <p:guide pos="5498"/>
        <p:guide pos="257"/>
        <p:guide orient="horz" pos="849"/>
        <p:guide orient="horz" pos="3072"/>
        <p:guide orient="horz" pos="2885"/>
        <p:guide orient="horz" pos="885"/>
        <p:guide orient="horz" pos="1030"/>
        <p:guide orient="horz" pos="2378"/>
      </p:guideLst>
    </p:cSldViewPr>
  </p:slideViewPr>
  <p:notesTextViewPr>
    <p:cViewPr>
      <p:scale>
        <a:sx n="1" d="1"/>
        <a:sy n="1" d="1"/>
      </p:scale>
      <p:origin x="0" y="0"/>
    </p:cViewPr>
  </p:notesTextViewPr>
  <p:notesViewPr>
    <p:cSldViewPr snapToGrid="0">
      <p:cViewPr varScale="1">
        <p:scale>
          <a:sx n="77" d="100"/>
          <a:sy n="77" d="100"/>
        </p:scale>
        <p:origin x="4112"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BE198F-C03D-7B44-B29A-E70CD5ABE62B}" type="datetimeFigureOut">
              <a:rPr lang="en-US" smtClean="0"/>
              <a:t>11/30/23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0CF5C9-8D94-1547-AC0A-6F314CEA34F5}" type="slidenum">
              <a:rPr lang="en-US" smtClean="0"/>
              <a:t>‹#›</a:t>
            </a:fld>
            <a:endParaRPr lang="en-US"/>
          </a:p>
        </p:txBody>
      </p:sp>
    </p:spTree>
    <p:extLst>
      <p:ext uri="{BB962C8B-B14F-4D97-AF65-F5344CB8AC3E}">
        <p14:creationId xmlns:p14="http://schemas.microsoft.com/office/powerpoint/2010/main" val="72127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very large middle class, income extremely concentrated in southeast (</a:t>
            </a:r>
            <a:r>
              <a:rPr lang="en-US" dirty="0" err="1">
                <a:cs typeface="Calibri"/>
              </a:rPr>
              <a:t>rio</a:t>
            </a:r>
            <a:r>
              <a:rPr lang="en-US" dirty="0">
                <a:cs typeface="Calibri"/>
              </a:rPr>
              <a:t>, </a:t>
            </a:r>
            <a:r>
              <a:rPr lang="en-US" dirty="0" err="1">
                <a:cs typeface="Calibri"/>
              </a:rPr>
              <a:t>sp</a:t>
            </a:r>
            <a:r>
              <a:rPr lang="en-US" dirty="0">
                <a:cs typeface="Calibri"/>
              </a:rPr>
              <a:t>), high price sensitivity, people actually compare prices and a lot, highly connected (leads many usage metrics on </a:t>
            </a:r>
            <a:r>
              <a:rPr lang="en-US" dirty="0" err="1">
                <a:cs typeface="Calibri"/>
              </a:rPr>
              <a:t>whatsapp</a:t>
            </a:r>
            <a:r>
              <a:rPr lang="en-US" dirty="0">
                <a:cs typeface="Calibri"/>
              </a:rPr>
              <a:t> globally), ecommerce is big but still improving due to logistic challenges, I'd say mercado livre has the top position and other players like magazine </a:t>
            </a:r>
            <a:r>
              <a:rPr lang="en-US" dirty="0" err="1">
                <a:cs typeface="Calibri"/>
              </a:rPr>
              <a:t>luiza</a:t>
            </a:r>
            <a:r>
              <a:rPr lang="en-US" dirty="0">
                <a:cs typeface="Calibri"/>
              </a:rPr>
              <a:t> are very strong, amazon still figuring out it's strategy (people still go to it for books), inflation is still quite volatile and does impact willingness to consume, people are mostly happy and have active sexual lives</a:t>
            </a:r>
          </a:p>
        </p:txBody>
      </p:sp>
      <p:sp>
        <p:nvSpPr>
          <p:cNvPr id="4" name="Slide Number Placeholder 3"/>
          <p:cNvSpPr>
            <a:spLocks noGrp="1"/>
          </p:cNvSpPr>
          <p:nvPr>
            <p:ph type="sldNum" sz="quarter" idx="5"/>
          </p:nvPr>
        </p:nvSpPr>
        <p:spPr/>
        <p:txBody>
          <a:bodyPr/>
          <a:lstStyle/>
          <a:p>
            <a:fld id="{410CF5C9-8D94-1547-AC0A-6F314CEA34F5}" type="slidenum">
              <a:rPr lang="en-US" smtClean="0"/>
              <a:t>1</a:t>
            </a:fld>
            <a:endParaRPr lang="en-US"/>
          </a:p>
        </p:txBody>
      </p:sp>
    </p:spTree>
    <p:extLst>
      <p:ext uri="{BB962C8B-B14F-4D97-AF65-F5344CB8AC3E}">
        <p14:creationId xmlns:p14="http://schemas.microsoft.com/office/powerpoint/2010/main" val="1998994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 and procedures:</a:t>
            </a:r>
          </a:p>
          <a:p>
            <a:r>
              <a:rPr lang="en-US" dirty="0"/>
              <a:t>Discuss procedure for getting to solution.</a:t>
            </a:r>
          </a:p>
          <a:p>
            <a:r>
              <a:rPr lang="en-US" dirty="0"/>
              <a:t>Discuss the tools and technologies you have used.</a:t>
            </a:r>
          </a:p>
        </p:txBody>
      </p:sp>
      <p:sp>
        <p:nvSpPr>
          <p:cNvPr id="4" name="Slide Number Placeholder 3"/>
          <p:cNvSpPr>
            <a:spLocks noGrp="1"/>
          </p:cNvSpPr>
          <p:nvPr>
            <p:ph type="sldNum" sz="quarter" idx="5"/>
          </p:nvPr>
        </p:nvSpPr>
        <p:spPr/>
        <p:txBody>
          <a:bodyPr/>
          <a:lstStyle/>
          <a:p>
            <a:fld id="{410CF5C9-8D94-1547-AC0A-6F314CEA34F5}" type="slidenum">
              <a:rPr lang="en-US" smtClean="0"/>
              <a:t>10</a:t>
            </a:fld>
            <a:endParaRPr lang="en-US"/>
          </a:p>
        </p:txBody>
      </p:sp>
    </p:spTree>
    <p:extLst>
      <p:ext uri="{BB962C8B-B14F-4D97-AF65-F5344CB8AC3E}">
        <p14:creationId xmlns:p14="http://schemas.microsoft.com/office/powerpoint/2010/main" val="3963206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 and procedures:</a:t>
            </a:r>
          </a:p>
          <a:p>
            <a:r>
              <a:rPr lang="en-US" dirty="0"/>
              <a:t>Discuss procedure for getting to solution.</a:t>
            </a:r>
          </a:p>
          <a:p>
            <a:r>
              <a:rPr lang="en-US" dirty="0"/>
              <a:t>Discuss the tools and technologies you have used.</a:t>
            </a:r>
          </a:p>
        </p:txBody>
      </p:sp>
      <p:sp>
        <p:nvSpPr>
          <p:cNvPr id="4" name="Slide Number Placeholder 3"/>
          <p:cNvSpPr>
            <a:spLocks noGrp="1"/>
          </p:cNvSpPr>
          <p:nvPr>
            <p:ph type="sldNum" sz="quarter" idx="5"/>
          </p:nvPr>
        </p:nvSpPr>
        <p:spPr/>
        <p:txBody>
          <a:bodyPr/>
          <a:lstStyle/>
          <a:p>
            <a:fld id="{410CF5C9-8D94-1547-AC0A-6F314CEA34F5}" type="slidenum">
              <a:rPr lang="en-US" smtClean="0"/>
              <a:t>11</a:t>
            </a:fld>
            <a:endParaRPr lang="en-US"/>
          </a:p>
        </p:txBody>
      </p:sp>
    </p:spTree>
    <p:extLst>
      <p:ext uri="{BB962C8B-B14F-4D97-AF65-F5344CB8AC3E}">
        <p14:creationId xmlns:p14="http://schemas.microsoft.com/office/powerpoint/2010/main" val="3162628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0CF5C9-8D94-1547-AC0A-6F314CEA34F5}" type="slidenum">
              <a:rPr lang="en-US" smtClean="0"/>
              <a:t>12</a:t>
            </a:fld>
            <a:endParaRPr lang="en-US"/>
          </a:p>
        </p:txBody>
      </p:sp>
    </p:spTree>
    <p:extLst>
      <p:ext uri="{BB962C8B-B14F-4D97-AF65-F5344CB8AC3E}">
        <p14:creationId xmlns:p14="http://schemas.microsoft.com/office/powerpoint/2010/main" val="2036338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very large middle class, income extremely concentrated in southeast (</a:t>
            </a:r>
            <a:r>
              <a:rPr lang="en-US" dirty="0" err="1">
                <a:cs typeface="Calibri"/>
              </a:rPr>
              <a:t>rio</a:t>
            </a:r>
            <a:r>
              <a:rPr lang="en-US" dirty="0">
                <a:cs typeface="Calibri"/>
              </a:rPr>
              <a:t>, </a:t>
            </a:r>
            <a:r>
              <a:rPr lang="en-US" dirty="0" err="1">
                <a:cs typeface="Calibri"/>
              </a:rPr>
              <a:t>sp</a:t>
            </a:r>
            <a:r>
              <a:rPr lang="en-US" dirty="0">
                <a:cs typeface="Calibri"/>
              </a:rPr>
              <a:t>), high price sensitivity, people actually compare prices and a lot, highly connected (leads many usage metrics on </a:t>
            </a:r>
            <a:r>
              <a:rPr lang="en-US" dirty="0" err="1">
                <a:cs typeface="Calibri"/>
              </a:rPr>
              <a:t>whatsapp</a:t>
            </a:r>
            <a:r>
              <a:rPr lang="en-US" dirty="0">
                <a:cs typeface="Calibri"/>
              </a:rPr>
              <a:t> globally), ecommerce is big but still improving due to logistic challenges, I'd say mercado livre has the top position and other players like magazine </a:t>
            </a:r>
            <a:r>
              <a:rPr lang="en-US" dirty="0" err="1">
                <a:cs typeface="Calibri"/>
              </a:rPr>
              <a:t>luiza</a:t>
            </a:r>
            <a:r>
              <a:rPr lang="en-US" dirty="0">
                <a:cs typeface="Calibri"/>
              </a:rPr>
              <a:t> are very strong, amazon still figuring out it's strategy (people still go to it for books), inflation is still quite volatile and does impact willingness to consume, people are mostly happy and have active sexual lives</a:t>
            </a:r>
          </a:p>
          <a:p>
            <a:endParaRPr lang="en-US" dirty="0"/>
          </a:p>
          <a:p>
            <a:endParaRPr lang="en-US" dirty="0"/>
          </a:p>
          <a:p>
            <a:r>
              <a:rPr lang="en-US" dirty="0"/>
              <a:t>Introduction of proposed user case:</a:t>
            </a:r>
          </a:p>
          <a:p>
            <a:r>
              <a:rPr lang="en-US" dirty="0"/>
              <a:t>Provide a brief overview of the user case scenario relevant to the Senior Data Scientist position.</a:t>
            </a:r>
          </a:p>
          <a:p>
            <a:endParaRPr lang="en-US" b="0" i="0" u="none" strike="noStrike" dirty="0">
              <a:solidFill>
                <a:srgbClr val="D1D5DB"/>
              </a:solidFill>
              <a:effectLst/>
              <a:latin typeface="Söhne"/>
            </a:endParaRPr>
          </a:p>
          <a:p>
            <a:r>
              <a:rPr lang="en-US" b="0" i="0" u="none" strike="noStrike" dirty="0">
                <a:solidFill>
                  <a:srgbClr val="D1D5DB"/>
                </a:solidFill>
                <a:effectLst/>
                <a:latin typeface="Söhne"/>
              </a:rPr>
              <a:t>"a Brazilian e-commerce platform, has experienced a plateau in sales and a decline in buyer activity despite seller stability. The goal is to identify the root causes and propose solutions to revitalize growth."</a:t>
            </a:r>
            <a:endParaRPr lang="en-US" dirty="0"/>
          </a:p>
        </p:txBody>
      </p:sp>
      <p:sp>
        <p:nvSpPr>
          <p:cNvPr id="4" name="Slide Number Placeholder 3"/>
          <p:cNvSpPr>
            <a:spLocks noGrp="1"/>
          </p:cNvSpPr>
          <p:nvPr>
            <p:ph type="sldNum" sz="quarter" idx="5"/>
          </p:nvPr>
        </p:nvSpPr>
        <p:spPr/>
        <p:txBody>
          <a:bodyPr/>
          <a:lstStyle/>
          <a:p>
            <a:fld id="{410CF5C9-8D94-1547-AC0A-6F314CEA34F5}" type="slidenum">
              <a:rPr lang="en-US" smtClean="0"/>
              <a:t>13</a:t>
            </a:fld>
            <a:endParaRPr lang="en-US"/>
          </a:p>
        </p:txBody>
      </p:sp>
    </p:spTree>
    <p:extLst>
      <p:ext uri="{BB962C8B-B14F-4D97-AF65-F5344CB8AC3E}">
        <p14:creationId xmlns:p14="http://schemas.microsoft.com/office/powerpoint/2010/main" val="357288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very large middle class, income extremely concentrated in southeast (</a:t>
            </a:r>
            <a:r>
              <a:rPr lang="en-US" dirty="0" err="1">
                <a:cs typeface="Calibri"/>
              </a:rPr>
              <a:t>rio</a:t>
            </a:r>
            <a:r>
              <a:rPr lang="en-US" dirty="0">
                <a:cs typeface="Calibri"/>
              </a:rPr>
              <a:t>, </a:t>
            </a:r>
            <a:r>
              <a:rPr lang="en-US" dirty="0" err="1">
                <a:cs typeface="Calibri"/>
              </a:rPr>
              <a:t>sp</a:t>
            </a:r>
            <a:r>
              <a:rPr lang="en-US" dirty="0">
                <a:cs typeface="Calibri"/>
              </a:rPr>
              <a:t>), high price sensitivity, people actually compare prices and a lot, highly connected (leads many usage metrics on </a:t>
            </a:r>
            <a:r>
              <a:rPr lang="en-US" dirty="0" err="1">
                <a:cs typeface="Calibri"/>
              </a:rPr>
              <a:t>whatsapp</a:t>
            </a:r>
            <a:r>
              <a:rPr lang="en-US" dirty="0">
                <a:cs typeface="Calibri"/>
              </a:rPr>
              <a:t> globally), ecommerce is big but still improving due to logistic challenges, I'd say mercado livre has the top position and other players like magazine </a:t>
            </a:r>
            <a:r>
              <a:rPr lang="en-US" dirty="0" err="1">
                <a:cs typeface="Calibri"/>
              </a:rPr>
              <a:t>luiza</a:t>
            </a:r>
            <a:r>
              <a:rPr lang="en-US" dirty="0">
                <a:cs typeface="Calibri"/>
              </a:rPr>
              <a:t> are very strong, amazon still figuring out it's strategy (people still go to it for books), inflation is still quite volatile and does impact willingness to consume, people are mostly happy and have active sexual lives</a:t>
            </a:r>
          </a:p>
          <a:p>
            <a:endParaRPr lang="en-US" dirty="0"/>
          </a:p>
          <a:p>
            <a:endParaRPr lang="en-US" dirty="0"/>
          </a:p>
          <a:p>
            <a:r>
              <a:rPr lang="en-US" dirty="0"/>
              <a:t>Introduction of proposed user case:</a:t>
            </a:r>
          </a:p>
          <a:p>
            <a:r>
              <a:rPr lang="en-US" dirty="0"/>
              <a:t>Provide a brief overview of the user case scenario relevant to the Senior Data Scientist position.</a:t>
            </a:r>
          </a:p>
          <a:p>
            <a:endParaRPr lang="en-US" b="0" i="0" u="none" strike="noStrike" dirty="0">
              <a:solidFill>
                <a:srgbClr val="D1D5DB"/>
              </a:solidFill>
              <a:effectLst/>
              <a:latin typeface="Söhne"/>
            </a:endParaRPr>
          </a:p>
          <a:p>
            <a:r>
              <a:rPr lang="en-US" b="0" i="0" u="none" strike="noStrike" dirty="0">
                <a:solidFill>
                  <a:srgbClr val="D1D5DB"/>
                </a:solidFill>
                <a:effectLst/>
                <a:latin typeface="Söhne"/>
              </a:rPr>
              <a:t>"a Brazilian e-commerce platform, has experienced a plateau in sales and a decline in buyer activity despite seller stability. The goal is to identify the root causes and propose solutions to revitalize growth."</a:t>
            </a:r>
            <a:endParaRPr lang="en-US" dirty="0"/>
          </a:p>
        </p:txBody>
      </p:sp>
      <p:sp>
        <p:nvSpPr>
          <p:cNvPr id="4" name="Slide Number Placeholder 3"/>
          <p:cNvSpPr>
            <a:spLocks noGrp="1"/>
          </p:cNvSpPr>
          <p:nvPr>
            <p:ph type="sldNum" sz="quarter" idx="5"/>
          </p:nvPr>
        </p:nvSpPr>
        <p:spPr/>
        <p:txBody>
          <a:bodyPr/>
          <a:lstStyle/>
          <a:p>
            <a:fld id="{410CF5C9-8D94-1547-AC0A-6F314CEA34F5}" type="slidenum">
              <a:rPr lang="en-US" smtClean="0"/>
              <a:t>14</a:t>
            </a:fld>
            <a:endParaRPr lang="en-US"/>
          </a:p>
        </p:txBody>
      </p:sp>
    </p:spTree>
    <p:extLst>
      <p:ext uri="{BB962C8B-B14F-4D97-AF65-F5344CB8AC3E}">
        <p14:creationId xmlns:p14="http://schemas.microsoft.com/office/powerpoint/2010/main" val="2403394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very large middle class, income extremely concentrated in southeast (</a:t>
            </a:r>
            <a:r>
              <a:rPr lang="en-US" dirty="0" err="1">
                <a:cs typeface="Calibri"/>
              </a:rPr>
              <a:t>rio</a:t>
            </a:r>
            <a:r>
              <a:rPr lang="en-US" dirty="0">
                <a:cs typeface="Calibri"/>
              </a:rPr>
              <a:t>, </a:t>
            </a:r>
            <a:r>
              <a:rPr lang="en-US" dirty="0" err="1">
                <a:cs typeface="Calibri"/>
              </a:rPr>
              <a:t>sp</a:t>
            </a:r>
            <a:r>
              <a:rPr lang="en-US" dirty="0">
                <a:cs typeface="Calibri"/>
              </a:rPr>
              <a:t>), high price sensitivity, people actually compare prices and a lot, highly connected (leads many usage metrics on </a:t>
            </a:r>
            <a:r>
              <a:rPr lang="en-US" dirty="0" err="1">
                <a:cs typeface="Calibri"/>
              </a:rPr>
              <a:t>whatsapp</a:t>
            </a:r>
            <a:r>
              <a:rPr lang="en-US" dirty="0">
                <a:cs typeface="Calibri"/>
              </a:rPr>
              <a:t> globally), ecommerce is big but still improving due to logistic challenges, I'd say mercado livre has the top position and other players like magazine </a:t>
            </a:r>
            <a:r>
              <a:rPr lang="en-US" dirty="0" err="1">
                <a:cs typeface="Calibri"/>
              </a:rPr>
              <a:t>luiza</a:t>
            </a:r>
            <a:r>
              <a:rPr lang="en-US" dirty="0">
                <a:cs typeface="Calibri"/>
              </a:rPr>
              <a:t> are very strong, amazon still figuring out it's strategy (people still go to it for books), inflation is still quite volatile and does impact willingness to consume, people are mostly happy and have active sexual lives</a:t>
            </a:r>
          </a:p>
          <a:p>
            <a:endParaRPr lang="en-US" dirty="0"/>
          </a:p>
          <a:p>
            <a:endParaRPr lang="en-US" dirty="0"/>
          </a:p>
          <a:p>
            <a:r>
              <a:rPr lang="en-US" dirty="0"/>
              <a:t>Introduction of proposed user case:</a:t>
            </a:r>
          </a:p>
          <a:p>
            <a:r>
              <a:rPr lang="en-US" dirty="0"/>
              <a:t>Provide a brief overview of the user case scenario relevant to the Senior Data Scientist position.</a:t>
            </a:r>
          </a:p>
          <a:p>
            <a:endParaRPr lang="en-US" b="0" i="0" u="none" strike="noStrike" dirty="0">
              <a:solidFill>
                <a:srgbClr val="D1D5DB"/>
              </a:solidFill>
              <a:effectLst/>
              <a:latin typeface="Söhne"/>
            </a:endParaRPr>
          </a:p>
          <a:p>
            <a:r>
              <a:rPr lang="en-US" b="0" i="0" u="none" strike="noStrike" dirty="0">
                <a:solidFill>
                  <a:srgbClr val="D1D5DB"/>
                </a:solidFill>
                <a:effectLst/>
                <a:latin typeface="Söhne"/>
              </a:rPr>
              <a:t>"a Brazilian e-commerce platform, has experienced a plateau in sales and a decline in buyer activity despite seller stability. The goal is to identify the root causes and propose solutions to revitalize growth."</a:t>
            </a:r>
            <a:endParaRPr lang="en-US" dirty="0"/>
          </a:p>
        </p:txBody>
      </p:sp>
      <p:sp>
        <p:nvSpPr>
          <p:cNvPr id="4" name="Slide Number Placeholder 3"/>
          <p:cNvSpPr>
            <a:spLocks noGrp="1"/>
          </p:cNvSpPr>
          <p:nvPr>
            <p:ph type="sldNum" sz="quarter" idx="5"/>
          </p:nvPr>
        </p:nvSpPr>
        <p:spPr/>
        <p:txBody>
          <a:bodyPr/>
          <a:lstStyle/>
          <a:p>
            <a:fld id="{410CF5C9-8D94-1547-AC0A-6F314CEA34F5}" type="slidenum">
              <a:rPr lang="en-US" smtClean="0"/>
              <a:t>15</a:t>
            </a:fld>
            <a:endParaRPr lang="en-US"/>
          </a:p>
        </p:txBody>
      </p:sp>
    </p:spTree>
    <p:extLst>
      <p:ext uri="{BB962C8B-B14F-4D97-AF65-F5344CB8AC3E}">
        <p14:creationId xmlns:p14="http://schemas.microsoft.com/office/powerpoint/2010/main" val="1028957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a:t>
            </a:r>
            <a:r>
              <a:rPr lang="en-US" dirty="0" err="1"/>
              <a:t>samaipata</a:t>
            </a:r>
            <a:r>
              <a:rPr lang="en-US" dirty="0"/>
              <a:t>-ventures/cheat-sheet-1-key-kpis-to-track-for-marketplaces-75827d9fc0a8</a:t>
            </a:r>
          </a:p>
        </p:txBody>
      </p:sp>
      <p:sp>
        <p:nvSpPr>
          <p:cNvPr id="4" name="Slide Number Placeholder 3"/>
          <p:cNvSpPr>
            <a:spLocks noGrp="1"/>
          </p:cNvSpPr>
          <p:nvPr>
            <p:ph type="sldNum" sz="quarter" idx="5"/>
          </p:nvPr>
        </p:nvSpPr>
        <p:spPr/>
        <p:txBody>
          <a:bodyPr/>
          <a:lstStyle/>
          <a:p>
            <a:fld id="{410CF5C9-8D94-1547-AC0A-6F314CEA34F5}" type="slidenum">
              <a:rPr lang="en-US" smtClean="0"/>
              <a:t>16</a:t>
            </a:fld>
            <a:endParaRPr lang="en-US"/>
          </a:p>
        </p:txBody>
      </p:sp>
    </p:spTree>
    <p:extLst>
      <p:ext uri="{BB962C8B-B14F-4D97-AF65-F5344CB8AC3E}">
        <p14:creationId xmlns:p14="http://schemas.microsoft.com/office/powerpoint/2010/main" val="2295310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 and procedures:</a:t>
            </a:r>
          </a:p>
          <a:p>
            <a:r>
              <a:rPr lang="en-US" dirty="0"/>
              <a:t>Discuss procedure for getting to solution.</a:t>
            </a:r>
          </a:p>
          <a:p>
            <a:r>
              <a:rPr lang="en-US" dirty="0"/>
              <a:t>Discuss the tools and technologies you have used.</a:t>
            </a:r>
          </a:p>
        </p:txBody>
      </p:sp>
      <p:sp>
        <p:nvSpPr>
          <p:cNvPr id="4" name="Slide Number Placeholder 3"/>
          <p:cNvSpPr>
            <a:spLocks noGrp="1"/>
          </p:cNvSpPr>
          <p:nvPr>
            <p:ph type="sldNum" sz="quarter" idx="5"/>
          </p:nvPr>
        </p:nvSpPr>
        <p:spPr/>
        <p:txBody>
          <a:bodyPr/>
          <a:lstStyle/>
          <a:p>
            <a:fld id="{410CF5C9-8D94-1547-AC0A-6F314CEA34F5}" type="slidenum">
              <a:rPr lang="en-US" smtClean="0"/>
              <a:t>2</a:t>
            </a:fld>
            <a:endParaRPr lang="en-US"/>
          </a:p>
        </p:txBody>
      </p:sp>
    </p:spTree>
    <p:extLst>
      <p:ext uri="{BB962C8B-B14F-4D97-AF65-F5344CB8AC3E}">
        <p14:creationId xmlns:p14="http://schemas.microsoft.com/office/powerpoint/2010/main" val="1001634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very large middle class, income extremely concentrated in southeast (</a:t>
            </a:r>
            <a:r>
              <a:rPr lang="en-US" dirty="0" err="1">
                <a:cs typeface="Calibri"/>
              </a:rPr>
              <a:t>rio</a:t>
            </a:r>
            <a:r>
              <a:rPr lang="en-US" dirty="0">
                <a:cs typeface="Calibri"/>
              </a:rPr>
              <a:t>, </a:t>
            </a:r>
            <a:r>
              <a:rPr lang="en-US" dirty="0" err="1">
                <a:cs typeface="Calibri"/>
              </a:rPr>
              <a:t>sp</a:t>
            </a:r>
            <a:r>
              <a:rPr lang="en-US" dirty="0">
                <a:cs typeface="Calibri"/>
              </a:rPr>
              <a:t>), high price sensitivity, people actually compare prices and a lot, highly connected (leads many usage metrics on </a:t>
            </a:r>
            <a:r>
              <a:rPr lang="en-US" dirty="0" err="1">
                <a:cs typeface="Calibri"/>
              </a:rPr>
              <a:t>whatsapp</a:t>
            </a:r>
            <a:r>
              <a:rPr lang="en-US" dirty="0">
                <a:cs typeface="Calibri"/>
              </a:rPr>
              <a:t> globally), ecommerce is big but still improving due to logistic challenges, I'd say mercado livre has the top position and other players like magazine </a:t>
            </a:r>
            <a:r>
              <a:rPr lang="en-US" dirty="0" err="1">
                <a:cs typeface="Calibri"/>
              </a:rPr>
              <a:t>luiza</a:t>
            </a:r>
            <a:r>
              <a:rPr lang="en-US" dirty="0">
                <a:cs typeface="Calibri"/>
              </a:rPr>
              <a:t> are very strong, amazon still figuring out it's strategy (people still go to it for books), inflation is still quite volatile and does impact willingness to consume, people are mostly happy and have active sexual lives</a:t>
            </a:r>
          </a:p>
          <a:p>
            <a:endParaRPr lang="en-US" dirty="0"/>
          </a:p>
          <a:p>
            <a:endParaRPr lang="en-US" dirty="0"/>
          </a:p>
          <a:p>
            <a:r>
              <a:rPr lang="en-US" dirty="0"/>
              <a:t>Introduction of proposed user case:</a:t>
            </a:r>
          </a:p>
          <a:p>
            <a:r>
              <a:rPr lang="en-US" dirty="0"/>
              <a:t>Provide a brief overview of the user case scenario relevant to the Senior Data Scientist position.</a:t>
            </a:r>
          </a:p>
          <a:p>
            <a:endParaRPr lang="en-US" b="0" i="0" u="none" strike="noStrike" dirty="0">
              <a:solidFill>
                <a:srgbClr val="D1D5DB"/>
              </a:solidFill>
              <a:effectLst/>
              <a:latin typeface="Söhne"/>
            </a:endParaRPr>
          </a:p>
          <a:p>
            <a:r>
              <a:rPr lang="en-US" b="0" i="0" u="none" strike="noStrike" dirty="0">
                <a:solidFill>
                  <a:srgbClr val="D1D5DB"/>
                </a:solidFill>
                <a:effectLst/>
                <a:latin typeface="Söhne"/>
              </a:rPr>
              <a:t>"a Brazilian e-commerce platform, has experienced a plateau in sales and a decline in buyer activity despite seller stability. The goal is to identify the root causes and propose solutions to revitalize growth."</a:t>
            </a:r>
            <a:endParaRPr lang="en-US" dirty="0"/>
          </a:p>
        </p:txBody>
      </p:sp>
      <p:sp>
        <p:nvSpPr>
          <p:cNvPr id="4" name="Slide Number Placeholder 3"/>
          <p:cNvSpPr>
            <a:spLocks noGrp="1"/>
          </p:cNvSpPr>
          <p:nvPr>
            <p:ph type="sldNum" sz="quarter" idx="5"/>
          </p:nvPr>
        </p:nvSpPr>
        <p:spPr/>
        <p:txBody>
          <a:bodyPr/>
          <a:lstStyle/>
          <a:p>
            <a:fld id="{410CF5C9-8D94-1547-AC0A-6F314CEA34F5}" type="slidenum">
              <a:rPr lang="en-US" smtClean="0"/>
              <a:t>3</a:t>
            </a:fld>
            <a:endParaRPr lang="en-US"/>
          </a:p>
        </p:txBody>
      </p:sp>
    </p:spTree>
    <p:extLst>
      <p:ext uri="{BB962C8B-B14F-4D97-AF65-F5344CB8AC3E}">
        <p14:creationId xmlns:p14="http://schemas.microsoft.com/office/powerpoint/2010/main" val="3587272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b="0" i="0" u="none" strike="noStrike"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410CF5C9-8D94-1547-AC0A-6F314CEA34F5}" type="slidenum">
              <a:rPr lang="en-US" smtClean="0"/>
              <a:t>4</a:t>
            </a:fld>
            <a:endParaRPr lang="en-US"/>
          </a:p>
        </p:txBody>
      </p:sp>
    </p:spTree>
    <p:extLst>
      <p:ext uri="{BB962C8B-B14F-4D97-AF65-F5344CB8AC3E}">
        <p14:creationId xmlns:p14="http://schemas.microsoft.com/office/powerpoint/2010/main" val="2739321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a:t>
            </a:r>
            <a:r>
              <a:rPr lang="en-US" dirty="0" err="1"/>
              <a:t>samaipata</a:t>
            </a:r>
            <a:r>
              <a:rPr lang="en-US" dirty="0"/>
              <a:t>-ventures/cheat-sheet-1-key-kpis-to-track-for-marketplaces-75827d9fc0a8</a:t>
            </a:r>
          </a:p>
          <a:p>
            <a:endParaRPr lang="en-US" dirty="0"/>
          </a:p>
          <a:p>
            <a:r>
              <a:rPr lang="en-US" dirty="0"/>
              <a:t>Understanding of dataset:</a:t>
            </a:r>
          </a:p>
          <a:p>
            <a:r>
              <a:rPr lang="en-US" dirty="0"/>
              <a:t>Demonstrate your understanding of the dataset, including data quality, etc.</a:t>
            </a:r>
          </a:p>
          <a:p>
            <a:endParaRPr lang="en-US" dirty="0"/>
          </a:p>
        </p:txBody>
      </p:sp>
      <p:sp>
        <p:nvSpPr>
          <p:cNvPr id="4" name="Slide Number Placeholder 3"/>
          <p:cNvSpPr>
            <a:spLocks noGrp="1"/>
          </p:cNvSpPr>
          <p:nvPr>
            <p:ph type="sldNum" sz="quarter" idx="5"/>
          </p:nvPr>
        </p:nvSpPr>
        <p:spPr/>
        <p:txBody>
          <a:bodyPr/>
          <a:lstStyle/>
          <a:p>
            <a:fld id="{410CF5C9-8D94-1547-AC0A-6F314CEA34F5}" type="slidenum">
              <a:rPr lang="en-US" smtClean="0"/>
              <a:t>5</a:t>
            </a:fld>
            <a:endParaRPr lang="en-US"/>
          </a:p>
        </p:txBody>
      </p:sp>
    </p:spTree>
    <p:extLst>
      <p:ext uri="{BB962C8B-B14F-4D97-AF65-F5344CB8AC3E}">
        <p14:creationId xmlns:p14="http://schemas.microsoft.com/office/powerpoint/2010/main" val="3972407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0CF5C9-8D94-1547-AC0A-6F314CEA34F5}" type="slidenum">
              <a:rPr lang="en-US" smtClean="0"/>
              <a:t>6</a:t>
            </a:fld>
            <a:endParaRPr lang="en-US"/>
          </a:p>
        </p:txBody>
      </p:sp>
    </p:spTree>
    <p:extLst>
      <p:ext uri="{BB962C8B-B14F-4D97-AF65-F5344CB8AC3E}">
        <p14:creationId xmlns:p14="http://schemas.microsoft.com/office/powerpoint/2010/main" val="773662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gn="l">
              <a:buFont typeface="+mj-lt"/>
              <a:buAutoNum type="arabicPeriod"/>
            </a:pPr>
            <a:br>
              <a:rPr lang="en-US" b="1" i="0" u="none" strike="noStrike" dirty="0">
                <a:solidFill>
                  <a:srgbClr val="D1D5DB"/>
                </a:solidFill>
                <a:effectLst/>
                <a:latin typeface="Söhne"/>
              </a:rPr>
            </a:br>
            <a:r>
              <a:rPr lang="en-US" b="1" i="0" u="none" strike="noStrike" dirty="0">
                <a:solidFill>
                  <a:srgbClr val="D1D5DB"/>
                </a:solidFill>
                <a:effectLst/>
                <a:latin typeface="Söhne"/>
              </a:rPr>
              <a:t>Suggested Action:</a:t>
            </a:r>
            <a:r>
              <a:rPr lang="en-US" b="0" i="0" u="none" strike="noStrike" dirty="0">
                <a:solidFill>
                  <a:srgbClr val="D1D5DB"/>
                </a:solidFill>
                <a:effectLst/>
                <a:latin typeface="Söhne"/>
              </a:rPr>
              <a:t> Leverage customer feedback analytics to identify pain points and implement improvements based on data-driven insights.</a:t>
            </a:r>
          </a:p>
          <a:p>
            <a:pPr algn="l"/>
            <a:r>
              <a:rPr lang="en-US" b="0" i="0" u="none" strike="noStrike" dirty="0">
                <a:solidFill>
                  <a:srgbClr val="D1D5DB"/>
                </a:solidFill>
                <a:effectLst/>
                <a:latin typeface="Söhne"/>
              </a:rPr>
              <a:t>For specific and accurate figures, it is recommended to refer to official reports, market research studies, and financial statements from the year 2018.</a:t>
            </a:r>
          </a:p>
          <a:p>
            <a:endParaRPr lang="en-US" dirty="0"/>
          </a:p>
        </p:txBody>
      </p:sp>
      <p:sp>
        <p:nvSpPr>
          <p:cNvPr id="4" name="Slide Number Placeholder 3"/>
          <p:cNvSpPr>
            <a:spLocks noGrp="1"/>
          </p:cNvSpPr>
          <p:nvPr>
            <p:ph type="sldNum" sz="quarter" idx="5"/>
          </p:nvPr>
        </p:nvSpPr>
        <p:spPr/>
        <p:txBody>
          <a:bodyPr/>
          <a:lstStyle/>
          <a:p>
            <a:fld id="{410CF5C9-8D94-1547-AC0A-6F314CEA34F5}" type="slidenum">
              <a:rPr lang="en-US" smtClean="0"/>
              <a:t>7</a:t>
            </a:fld>
            <a:endParaRPr lang="en-US"/>
          </a:p>
        </p:txBody>
      </p:sp>
    </p:spTree>
    <p:extLst>
      <p:ext uri="{BB962C8B-B14F-4D97-AF65-F5344CB8AC3E}">
        <p14:creationId xmlns:p14="http://schemas.microsoft.com/office/powerpoint/2010/main" val="3370354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gn="l">
              <a:buFont typeface="+mj-lt"/>
              <a:buAutoNum type="arabicPeriod"/>
            </a:pPr>
            <a:br>
              <a:rPr lang="en-US" b="1" i="0" u="none" strike="noStrike" dirty="0">
                <a:solidFill>
                  <a:srgbClr val="D1D5DB"/>
                </a:solidFill>
                <a:effectLst/>
                <a:latin typeface="Söhne"/>
              </a:rPr>
            </a:br>
            <a:r>
              <a:rPr lang="en-US" b="1" i="0" u="none" strike="noStrike" dirty="0">
                <a:solidFill>
                  <a:srgbClr val="D1D5DB"/>
                </a:solidFill>
                <a:effectLst/>
                <a:latin typeface="Söhne"/>
              </a:rPr>
              <a:t>Suggested Action:</a:t>
            </a:r>
            <a:r>
              <a:rPr lang="en-US" b="0" i="0" u="none" strike="noStrike" dirty="0">
                <a:solidFill>
                  <a:srgbClr val="D1D5DB"/>
                </a:solidFill>
                <a:effectLst/>
                <a:latin typeface="Söhne"/>
              </a:rPr>
              <a:t> Leverage customer feedback analytics to identify pain points and implement improvements based on data-driven insights.</a:t>
            </a:r>
          </a:p>
          <a:p>
            <a:pPr algn="l"/>
            <a:r>
              <a:rPr lang="en-US" b="0" i="0" u="none" strike="noStrike" dirty="0">
                <a:solidFill>
                  <a:srgbClr val="D1D5DB"/>
                </a:solidFill>
                <a:effectLst/>
                <a:latin typeface="Söhne"/>
              </a:rPr>
              <a:t>For specific and accurate figures, it is recommended to refer to official reports, market research studies, and financial statements from the year 2018.</a:t>
            </a:r>
          </a:p>
          <a:p>
            <a:endParaRPr lang="en-US" dirty="0"/>
          </a:p>
        </p:txBody>
      </p:sp>
      <p:sp>
        <p:nvSpPr>
          <p:cNvPr id="4" name="Slide Number Placeholder 3"/>
          <p:cNvSpPr>
            <a:spLocks noGrp="1"/>
          </p:cNvSpPr>
          <p:nvPr>
            <p:ph type="sldNum" sz="quarter" idx="5"/>
          </p:nvPr>
        </p:nvSpPr>
        <p:spPr/>
        <p:txBody>
          <a:bodyPr/>
          <a:lstStyle/>
          <a:p>
            <a:fld id="{410CF5C9-8D94-1547-AC0A-6F314CEA34F5}" type="slidenum">
              <a:rPr lang="en-US" smtClean="0"/>
              <a:t>8</a:t>
            </a:fld>
            <a:endParaRPr lang="en-US"/>
          </a:p>
        </p:txBody>
      </p:sp>
    </p:spTree>
    <p:extLst>
      <p:ext uri="{BB962C8B-B14F-4D97-AF65-F5344CB8AC3E}">
        <p14:creationId xmlns:p14="http://schemas.microsoft.com/office/powerpoint/2010/main" val="2042994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 and procedures:</a:t>
            </a:r>
          </a:p>
          <a:p>
            <a:r>
              <a:rPr lang="en-US" dirty="0"/>
              <a:t>Discuss procedure for getting to solution.</a:t>
            </a:r>
          </a:p>
          <a:p>
            <a:r>
              <a:rPr lang="en-US" dirty="0"/>
              <a:t>Discuss the tools and technologies you have used.</a:t>
            </a:r>
          </a:p>
          <a:p>
            <a:endParaRPr lang="en-US" dirty="0"/>
          </a:p>
        </p:txBody>
      </p:sp>
      <p:sp>
        <p:nvSpPr>
          <p:cNvPr id="4" name="Slide Number Placeholder 3"/>
          <p:cNvSpPr>
            <a:spLocks noGrp="1"/>
          </p:cNvSpPr>
          <p:nvPr>
            <p:ph type="sldNum" sz="quarter" idx="5"/>
          </p:nvPr>
        </p:nvSpPr>
        <p:spPr/>
        <p:txBody>
          <a:bodyPr/>
          <a:lstStyle/>
          <a:p>
            <a:fld id="{410CF5C9-8D94-1547-AC0A-6F314CEA34F5}" type="slidenum">
              <a:rPr lang="en-US" smtClean="0"/>
              <a:t>9</a:t>
            </a:fld>
            <a:endParaRPr lang="en-US"/>
          </a:p>
        </p:txBody>
      </p:sp>
    </p:spTree>
    <p:extLst>
      <p:ext uri="{BB962C8B-B14F-4D97-AF65-F5344CB8AC3E}">
        <p14:creationId xmlns:p14="http://schemas.microsoft.com/office/powerpoint/2010/main" val="3973821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ig statement slid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3A0508E3-B944-DE43-AD0E-D9EDFAD1D0C6}"/>
              </a:ext>
            </a:extLst>
          </p:cNvPr>
          <p:cNvSpPr>
            <a:spLocks noGrp="1"/>
          </p:cNvSpPr>
          <p:nvPr>
            <p:ph type="body" sz="quarter" idx="10" hasCustomPrompt="1"/>
          </p:nvPr>
        </p:nvSpPr>
        <p:spPr>
          <a:xfrm>
            <a:off x="409165" y="350408"/>
            <a:ext cx="4778531" cy="571249"/>
          </a:xfrm>
          <a:prstGeom prst="rect">
            <a:avLst/>
          </a:prstGeom>
        </p:spPr>
        <p:txBody>
          <a:bodyPr lIns="0" tIns="0" rIns="0" bIns="0"/>
          <a:lstStyle>
            <a:lvl1pPr marL="0" indent="0" algn="l" defTabSz="685800" rtl="0" eaLnBrk="1" latinLnBrk="0" hangingPunct="1">
              <a:lnSpc>
                <a:spcPct val="90000"/>
              </a:lnSpc>
              <a:spcBef>
                <a:spcPct val="0"/>
              </a:spcBef>
              <a:buNone/>
              <a:tabLst>
                <a:tab pos="4262438" algn="l"/>
              </a:tabLst>
              <a:defRPr lang="en-GB" sz="3200" b="1" kern="1200" spc="-100" dirty="0" smtClean="0">
                <a:solidFill>
                  <a:schemeClr val="accent1"/>
                </a:solidFill>
                <a:latin typeface="+mn-lt"/>
                <a:ea typeface="+mj-ea"/>
                <a:cs typeface="+mj-cs"/>
              </a:defRPr>
            </a:lvl1pPr>
            <a:lvl2pPr marL="0" indent="0" algn="l" defTabSz="685800" rtl="0" eaLnBrk="1" latinLnBrk="0" hangingPunct="1">
              <a:lnSpc>
                <a:spcPct val="90000"/>
              </a:lnSpc>
              <a:spcBef>
                <a:spcPct val="0"/>
              </a:spcBef>
              <a:buNone/>
              <a:tabLst>
                <a:tab pos="4262438" algn="l"/>
              </a:tabLst>
              <a:defRPr lang="en-GB" sz="2600" b="1" kern="1200" spc="-100" dirty="0" smtClean="0">
                <a:solidFill>
                  <a:schemeClr val="bg1">
                    <a:lumMod val="95000"/>
                  </a:schemeClr>
                </a:solidFill>
                <a:latin typeface="+mn-lt"/>
                <a:ea typeface="+mj-ea"/>
                <a:cs typeface="+mj-cs"/>
              </a:defRPr>
            </a:lvl2pPr>
            <a:lvl3pPr marL="0" indent="0" algn="l" defTabSz="685800" rtl="0" eaLnBrk="1" latinLnBrk="0" hangingPunct="1">
              <a:lnSpc>
                <a:spcPct val="90000"/>
              </a:lnSpc>
              <a:spcBef>
                <a:spcPct val="0"/>
              </a:spcBef>
              <a:buNone/>
              <a:tabLst>
                <a:tab pos="4262438" algn="l"/>
              </a:tabLst>
              <a:defRPr lang="en-GB" sz="2600" b="1" kern="1200" spc="-100" dirty="0" smtClean="0">
                <a:solidFill>
                  <a:schemeClr val="bg1">
                    <a:lumMod val="95000"/>
                  </a:schemeClr>
                </a:solidFill>
                <a:latin typeface="+mn-lt"/>
                <a:ea typeface="+mj-ea"/>
                <a:cs typeface="+mj-cs"/>
              </a:defRPr>
            </a:lvl3pPr>
            <a:lvl4pPr marL="0" indent="0" algn="l" defTabSz="685800" rtl="0" eaLnBrk="1" latinLnBrk="0" hangingPunct="1">
              <a:lnSpc>
                <a:spcPct val="90000"/>
              </a:lnSpc>
              <a:spcBef>
                <a:spcPct val="0"/>
              </a:spcBef>
              <a:buNone/>
              <a:tabLst>
                <a:tab pos="4262438" algn="l"/>
              </a:tabLst>
              <a:defRPr lang="en-GB" sz="2600" b="1" kern="1200" spc="-100" dirty="0" smtClean="0">
                <a:solidFill>
                  <a:schemeClr val="bg1">
                    <a:lumMod val="95000"/>
                  </a:schemeClr>
                </a:solidFill>
                <a:latin typeface="+mn-lt"/>
                <a:ea typeface="+mj-ea"/>
                <a:cs typeface="+mj-cs"/>
              </a:defRPr>
            </a:lvl4pPr>
            <a:lvl5pPr marL="0" indent="0" algn="l" defTabSz="685800" rtl="0" eaLnBrk="1" latinLnBrk="0" hangingPunct="1">
              <a:lnSpc>
                <a:spcPct val="90000"/>
              </a:lnSpc>
              <a:spcBef>
                <a:spcPct val="0"/>
              </a:spcBef>
              <a:buNone/>
              <a:tabLst>
                <a:tab pos="4262438" algn="l"/>
              </a:tabLst>
              <a:defRPr lang="en-US" sz="2600" b="1" kern="1200" spc="-100" dirty="0">
                <a:solidFill>
                  <a:schemeClr val="bg1">
                    <a:lumMod val="95000"/>
                  </a:schemeClr>
                </a:solidFill>
                <a:latin typeface="+mn-lt"/>
                <a:ea typeface="+mj-ea"/>
                <a:cs typeface="+mj-cs"/>
              </a:defRPr>
            </a:lvl5pPr>
          </a:lstStyle>
          <a:p>
            <a:pPr lvl="0"/>
            <a:r>
              <a:rPr lang="en-GB"/>
              <a:t>Big statement goes here</a:t>
            </a:r>
          </a:p>
        </p:txBody>
      </p:sp>
      <p:sp>
        <p:nvSpPr>
          <p:cNvPr id="6" name="Text Placeholder 5">
            <a:extLst>
              <a:ext uri="{FF2B5EF4-FFF2-40B4-BE49-F238E27FC236}">
                <a16:creationId xmlns:a16="http://schemas.microsoft.com/office/drawing/2014/main" id="{25702A07-9253-FA4A-BC49-690C17DEED54}"/>
              </a:ext>
            </a:extLst>
          </p:cNvPr>
          <p:cNvSpPr>
            <a:spLocks noGrp="1"/>
          </p:cNvSpPr>
          <p:nvPr>
            <p:ph type="body" sz="quarter" idx="11" hasCustomPrompt="1"/>
          </p:nvPr>
        </p:nvSpPr>
        <p:spPr>
          <a:xfrm>
            <a:off x="409165" y="996497"/>
            <a:ext cx="3767364" cy="2676525"/>
          </a:xfrm>
          <a:prstGeom prst="rect">
            <a:avLst/>
          </a:prstGeom>
        </p:spPr>
        <p:txBody>
          <a:bodyPr lIns="0" tIns="0" rIns="0" bIns="0"/>
          <a:lstStyle>
            <a:lvl1pPr marL="0" indent="0">
              <a:spcBef>
                <a:spcPts val="0"/>
              </a:spcBef>
              <a:buNone/>
              <a:defRPr>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 </a:t>
            </a:r>
            <a:r>
              <a:rPr lang="en-US" err="1"/>
              <a:t>sem</a:t>
            </a:r>
            <a:r>
              <a:rPr lang="en-US"/>
              <a:t> </a:t>
            </a:r>
            <a:r>
              <a:rPr lang="en-US" err="1"/>
              <a:t>eget</a:t>
            </a:r>
            <a:r>
              <a:rPr lang="en-US"/>
              <a:t> </a:t>
            </a:r>
            <a:r>
              <a:rPr lang="en-US" err="1"/>
              <a:t>est</a:t>
            </a:r>
            <a:r>
              <a:rPr lang="en-US"/>
              <a:t> </a:t>
            </a:r>
            <a:r>
              <a:rPr lang="en-US" err="1"/>
              <a:t>interdum</a:t>
            </a:r>
            <a:r>
              <a:rPr lang="en-US"/>
              <a:t> auctor sed non </a:t>
            </a:r>
            <a:r>
              <a:rPr lang="en-US" err="1"/>
              <a:t>velit</a:t>
            </a:r>
            <a:r>
              <a:rPr lang="en-US"/>
              <a:t>. Donec </a:t>
            </a:r>
            <a:r>
              <a:rPr lang="en-US" err="1"/>
              <a:t>viverra</a:t>
            </a:r>
            <a:r>
              <a:rPr lang="en-US"/>
              <a:t> sed </a:t>
            </a:r>
            <a:r>
              <a:rPr lang="en-US" err="1"/>
              <a:t>erat</a:t>
            </a:r>
            <a:r>
              <a:rPr lang="en-US"/>
              <a:t> et </a:t>
            </a:r>
            <a:r>
              <a:rPr lang="en-US" err="1"/>
              <a:t>ultrices</a:t>
            </a:r>
            <a:r>
              <a:rPr lang="en-US"/>
              <a:t>. Sed </a:t>
            </a:r>
            <a:r>
              <a:rPr lang="en-US" err="1"/>
              <a:t>tortor</a:t>
            </a:r>
            <a:r>
              <a:rPr lang="en-US"/>
              <a:t> mi, </a:t>
            </a:r>
            <a:r>
              <a:rPr lang="en-US" err="1"/>
              <a:t>iaculis</a:t>
            </a:r>
            <a:r>
              <a:rPr lang="en-US"/>
              <a:t> non </a:t>
            </a:r>
            <a:r>
              <a:rPr lang="en-US" err="1"/>
              <a:t>sem</a:t>
            </a:r>
            <a:r>
              <a:rPr lang="en-US"/>
              <a:t> sed, </a:t>
            </a:r>
            <a:r>
              <a:rPr lang="en-US" err="1"/>
              <a:t>luctus</a:t>
            </a:r>
            <a:r>
              <a:rPr lang="en-US"/>
              <a:t> </a:t>
            </a:r>
            <a:r>
              <a:rPr lang="en-US" err="1"/>
              <a:t>vulputate</a:t>
            </a:r>
            <a:r>
              <a:rPr lang="en-US"/>
              <a:t> </a:t>
            </a:r>
            <a:r>
              <a:rPr lang="en-US" err="1"/>
              <a:t>erat</a:t>
            </a:r>
            <a:r>
              <a:rPr lang="en-US"/>
              <a:t>.</a:t>
            </a:r>
          </a:p>
          <a:p>
            <a:pPr lvl="0"/>
            <a:endParaRPr lang="en-US"/>
          </a:p>
        </p:txBody>
      </p:sp>
    </p:spTree>
    <p:extLst>
      <p:ext uri="{BB962C8B-B14F-4D97-AF65-F5344CB8AC3E}">
        <p14:creationId xmlns:p14="http://schemas.microsoft.com/office/powerpoint/2010/main" val="267495986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 - headline only">
    <p:spTree>
      <p:nvGrpSpPr>
        <p:cNvPr id="1" name=""/>
        <p:cNvGrpSpPr/>
        <p:nvPr/>
      </p:nvGrpSpPr>
      <p:grpSpPr>
        <a:xfrm>
          <a:off x="0" y="0"/>
          <a:ext cx="0" cy="0"/>
          <a:chOff x="0" y="0"/>
          <a:chExt cx="0" cy="0"/>
        </a:xfrm>
      </p:grpSpPr>
      <p:graphicFrame>
        <p:nvGraphicFramePr>
          <p:cNvPr id="25" name="Object 24" hidden="1">
            <a:extLst>
              <a:ext uri="{FF2B5EF4-FFF2-40B4-BE49-F238E27FC236}">
                <a16:creationId xmlns:a16="http://schemas.microsoft.com/office/drawing/2014/main" id="{65913C21-75F8-AF4A-7BE2-A9DA337D9F94}"/>
              </a:ext>
            </a:extLst>
          </p:cNvPr>
          <p:cNvGraphicFramePr>
            <a:graphicFrameLocks noChangeAspect="1"/>
          </p:cNvGraphicFramePr>
          <p:nvPr userDrawn="1">
            <p:custDataLst>
              <p:tags r:id="rId1"/>
            </p:custDataLst>
            <p:extLst>
              <p:ext uri="{D42A27DB-BD31-4B8C-83A1-F6EECF244321}">
                <p14:modId xmlns:p14="http://schemas.microsoft.com/office/powerpoint/2010/main" val="390746427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5" name="Object 24" hidden="1">
                        <a:extLst>
                          <a:ext uri="{FF2B5EF4-FFF2-40B4-BE49-F238E27FC236}">
                            <a16:creationId xmlns:a16="http://schemas.microsoft.com/office/drawing/2014/main" id="{65913C21-75F8-AF4A-7BE2-A9DA337D9F94}"/>
                          </a:ext>
                        </a:extLst>
                      </p:cNvPr>
                      <p:cNvPicPr/>
                      <p:nvPr/>
                    </p:nvPicPr>
                    <p:blipFill>
                      <a:blip/>
                      <a:stretch>
                        <a:fillRect/>
                      </a:stretch>
                    </p:blipFill>
                    <p:spPr>
                      <a:xfrm>
                        <a:off x="1588" y="1588"/>
                        <a:ext cx="1227"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9AB5AB5D-BEA7-BD33-6C91-03632F0765A2}"/>
              </a:ext>
            </a:extLst>
          </p:cNvPr>
          <p:cNvSpPr>
            <a:spLocks noGrp="1"/>
          </p:cNvSpPr>
          <p:nvPr>
            <p:ph type="body" sz="quarter" idx="12" hasCustomPrompt="1"/>
          </p:nvPr>
        </p:nvSpPr>
        <p:spPr>
          <a:xfrm>
            <a:off x="322263" y="385475"/>
            <a:ext cx="6626225" cy="600075"/>
          </a:xfrm>
          <a:prstGeom prst="rect">
            <a:avLst/>
          </a:prstGeom>
        </p:spPr>
        <p:txBody>
          <a:bodyPr lIns="0" tIns="0" rIns="0" bIns="0"/>
          <a:lstStyle>
            <a:lvl1pPr marL="0" indent="0">
              <a:buNone/>
              <a:defRPr sz="2400" b="1">
                <a:solidFill>
                  <a:schemeClr val="accent2"/>
                </a:solidFill>
              </a:defRPr>
            </a:lvl1pPr>
          </a:lstStyle>
          <a:p>
            <a:pPr lvl="0"/>
            <a:r>
              <a:rPr lang="en-US"/>
              <a:t>Place </a:t>
            </a:r>
            <a:r>
              <a:rPr lang="en-US" err="1"/>
              <a:t>headine</a:t>
            </a:r>
            <a:endParaRPr lang="en-US"/>
          </a:p>
        </p:txBody>
      </p:sp>
    </p:spTree>
    <p:extLst>
      <p:ext uri="{BB962C8B-B14F-4D97-AF65-F5344CB8AC3E}">
        <p14:creationId xmlns:p14="http://schemas.microsoft.com/office/powerpoint/2010/main" val="3652803614"/>
      </p:ext>
    </p:extLst>
  </p:cSld>
  <p:clrMapOvr>
    <a:masterClrMapping/>
  </p:clrMapOvr>
  <p:extLst>
    <p:ext uri="{DCECCB84-F9BA-43D5-87BE-67443E8EF086}">
      <p15:sldGuideLst xmlns:p15="http://schemas.microsoft.com/office/powerpoint/2012/main">
        <p15:guide id="1" orient="horz" pos="849">
          <p15:clr>
            <a:srgbClr val="FBAE40"/>
          </p15:clr>
        </p15:guide>
        <p15:guide id="2" pos="2880">
          <p15:clr>
            <a:srgbClr val="FBAE40"/>
          </p15:clr>
        </p15:guide>
        <p15:guide id="3" orient="horz" pos="269">
          <p15:clr>
            <a:srgbClr val="FBAE40"/>
          </p15:clr>
        </p15:guide>
        <p15:guide id="4" pos="214">
          <p15:clr>
            <a:srgbClr val="FBAE40"/>
          </p15:clr>
        </p15:guide>
        <p15:guide id="5" pos="5554">
          <p15:clr>
            <a:srgbClr val="FBAE40"/>
          </p15:clr>
        </p15:guide>
        <p15:guide id="6" orient="horz" pos="313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Content - headline only">
    <p:spTree>
      <p:nvGrpSpPr>
        <p:cNvPr id="1" name=""/>
        <p:cNvGrpSpPr/>
        <p:nvPr/>
      </p:nvGrpSpPr>
      <p:grpSpPr>
        <a:xfrm>
          <a:off x="0" y="0"/>
          <a:ext cx="0" cy="0"/>
          <a:chOff x="0" y="0"/>
          <a:chExt cx="0" cy="0"/>
        </a:xfrm>
      </p:grpSpPr>
      <p:graphicFrame>
        <p:nvGraphicFramePr>
          <p:cNvPr id="25" name="Object 24" hidden="1">
            <a:extLst>
              <a:ext uri="{FF2B5EF4-FFF2-40B4-BE49-F238E27FC236}">
                <a16:creationId xmlns:a16="http://schemas.microsoft.com/office/drawing/2014/main" id="{65913C21-75F8-AF4A-7BE2-A9DA337D9F94}"/>
              </a:ext>
            </a:extLst>
          </p:cNvPr>
          <p:cNvGraphicFramePr>
            <a:graphicFrameLocks noChangeAspect="1"/>
          </p:cNvGraphicFramePr>
          <p:nvPr userDrawn="1">
            <p:custDataLst>
              <p:tags r:id="rId1"/>
            </p:custDataLst>
            <p:extLst>
              <p:ext uri="{D42A27DB-BD31-4B8C-83A1-F6EECF244321}">
                <p14:modId xmlns:p14="http://schemas.microsoft.com/office/powerpoint/2010/main" val="1195899047"/>
              </p:ext>
            </p:extLst>
          </p:nvPr>
        </p:nvGraphicFramePr>
        <p:xfrm>
          <a:off x="1589" y="1589"/>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5" name="Object 24" hidden="1">
                        <a:extLst>
                          <a:ext uri="{FF2B5EF4-FFF2-40B4-BE49-F238E27FC236}">
                            <a16:creationId xmlns:a16="http://schemas.microsoft.com/office/drawing/2014/main" id="{65913C21-75F8-AF4A-7BE2-A9DA337D9F94}"/>
                          </a:ext>
                        </a:extLst>
                      </p:cNvPr>
                      <p:cNvPicPr/>
                      <p:nvPr/>
                    </p:nvPicPr>
                    <p:blipFill>
                      <a:blip r:embed="rId4"/>
                      <a:stretch>
                        <a:fillRect/>
                      </a:stretch>
                    </p:blipFill>
                    <p:spPr>
                      <a:xfrm>
                        <a:off x="1589" y="1589"/>
                        <a:ext cx="1227" cy="1588"/>
                      </a:xfrm>
                      <a:prstGeom prst="rect">
                        <a:avLst/>
                      </a:prstGeom>
                    </p:spPr>
                  </p:pic>
                </p:oleObj>
              </mc:Fallback>
            </mc:AlternateContent>
          </a:graphicData>
        </a:graphic>
      </p:graphicFrame>
      <p:sp>
        <p:nvSpPr>
          <p:cNvPr id="26" name="Text Placeholder 10">
            <a:extLst>
              <a:ext uri="{FF2B5EF4-FFF2-40B4-BE49-F238E27FC236}">
                <a16:creationId xmlns:a16="http://schemas.microsoft.com/office/drawing/2014/main" id="{FB00CC7B-DAB7-8CFC-5BAA-34BF3A099D29}"/>
              </a:ext>
            </a:extLst>
          </p:cNvPr>
          <p:cNvSpPr>
            <a:spLocks noGrp="1"/>
          </p:cNvSpPr>
          <p:nvPr>
            <p:ph type="body" sz="quarter" idx="10" hasCustomPrompt="1"/>
          </p:nvPr>
        </p:nvSpPr>
        <p:spPr>
          <a:xfrm>
            <a:off x="322113" y="385475"/>
            <a:ext cx="5448067" cy="515937"/>
          </a:xfrm>
          <a:prstGeom prst="rect">
            <a:avLst/>
          </a:prstGeom>
        </p:spPr>
        <p:txBody>
          <a:bodyPr lIns="0" tIns="0" rIns="0" bIns="0"/>
          <a:lstStyle>
            <a:lvl1pPr marL="0" indent="0">
              <a:buNone/>
              <a:defRPr lang="en-US" sz="2800" b="1" kern="1200" spc="-60" baseline="0" dirty="0">
                <a:solidFill>
                  <a:schemeClr val="accent2"/>
                </a:solidFill>
                <a:latin typeface="Arial" panose="020B0604020202020204" pitchFamily="34" charset="0"/>
                <a:ea typeface="+mn-ea"/>
                <a:cs typeface="Arial" panose="020B0604020202020204" pitchFamily="34" charset="0"/>
              </a:defRPr>
            </a:lvl1pPr>
          </a:lstStyle>
          <a:p>
            <a:pPr lvl="0"/>
            <a:r>
              <a:rPr lang="en-US" sz="2800" b="1" kern="1200" spc="-60">
                <a:solidFill>
                  <a:schemeClr val="accent2"/>
                </a:solidFill>
                <a:latin typeface="Arial" panose="020B0604020202020204" pitchFamily="34" charset="0"/>
                <a:ea typeface="+mn-ea"/>
                <a:cs typeface="Arial" panose="020B0604020202020204" pitchFamily="34" charset="0"/>
              </a:rPr>
              <a:t>Headline goes here</a:t>
            </a:r>
            <a:endParaRPr lang="en-US"/>
          </a:p>
        </p:txBody>
      </p:sp>
    </p:spTree>
    <p:extLst>
      <p:ext uri="{BB962C8B-B14F-4D97-AF65-F5344CB8AC3E}">
        <p14:creationId xmlns:p14="http://schemas.microsoft.com/office/powerpoint/2010/main" val="22636681"/>
      </p:ext>
    </p:extLst>
  </p:cSld>
  <p:clrMapOvr>
    <a:masterClrMapping/>
  </p:clrMapOvr>
  <p:extLst>
    <p:ext uri="{DCECCB84-F9BA-43D5-87BE-67443E8EF086}">
      <p15:sldGuideLst xmlns:p15="http://schemas.microsoft.com/office/powerpoint/2012/main">
        <p15:guide id="1" orient="horz" pos="849">
          <p15:clr>
            <a:srgbClr val="FBAE40"/>
          </p15:clr>
        </p15:guide>
        <p15:guide id="2" pos="2880">
          <p15:clr>
            <a:srgbClr val="FBAE40"/>
          </p15:clr>
        </p15:guide>
        <p15:guide id="3" orient="horz" pos="269">
          <p15:clr>
            <a:srgbClr val="FBAE40"/>
          </p15:clr>
        </p15:guide>
        <p15:guide id="4" pos="214">
          <p15:clr>
            <a:srgbClr val="FBAE40"/>
          </p15:clr>
        </p15:guide>
        <p15:guide id="5" pos="5554">
          <p15:clr>
            <a:srgbClr val="FBAE40"/>
          </p15:clr>
        </p15:guide>
        <p15:guide id="6" orient="horz" pos="313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 - headline and sub head">
    <p:spTree>
      <p:nvGrpSpPr>
        <p:cNvPr id="1" name=""/>
        <p:cNvGrpSpPr/>
        <p:nvPr/>
      </p:nvGrpSpPr>
      <p:grpSpPr>
        <a:xfrm>
          <a:off x="0" y="0"/>
          <a:ext cx="0" cy="0"/>
          <a:chOff x="0" y="0"/>
          <a:chExt cx="0" cy="0"/>
        </a:xfrm>
      </p:grpSpPr>
      <p:graphicFrame>
        <p:nvGraphicFramePr>
          <p:cNvPr id="25" name="Object 24" hidden="1">
            <a:extLst>
              <a:ext uri="{FF2B5EF4-FFF2-40B4-BE49-F238E27FC236}">
                <a16:creationId xmlns:a16="http://schemas.microsoft.com/office/drawing/2014/main" id="{65913C21-75F8-AF4A-7BE2-A9DA337D9F94}"/>
              </a:ext>
            </a:extLst>
          </p:cNvPr>
          <p:cNvGraphicFramePr>
            <a:graphicFrameLocks noChangeAspect="1"/>
          </p:cNvGraphicFramePr>
          <p:nvPr userDrawn="1">
            <p:custDataLst>
              <p:tags r:id="rId1"/>
            </p:custDataLst>
            <p:extLst>
              <p:ext uri="{D42A27DB-BD31-4B8C-83A1-F6EECF244321}">
                <p14:modId xmlns:p14="http://schemas.microsoft.com/office/powerpoint/2010/main" val="638465095"/>
              </p:ext>
            </p:extLst>
          </p:nvPr>
        </p:nvGraphicFramePr>
        <p:xfrm>
          <a:off x="1589" y="1589"/>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5" name="Object 24" hidden="1">
                        <a:extLst>
                          <a:ext uri="{FF2B5EF4-FFF2-40B4-BE49-F238E27FC236}">
                            <a16:creationId xmlns:a16="http://schemas.microsoft.com/office/drawing/2014/main" id="{65913C21-75F8-AF4A-7BE2-A9DA337D9F94}"/>
                          </a:ext>
                        </a:extLst>
                      </p:cNvPr>
                      <p:cNvPicPr/>
                      <p:nvPr/>
                    </p:nvPicPr>
                    <p:blipFill>
                      <a:blip r:embed="rId4"/>
                      <a:stretch>
                        <a:fillRect/>
                      </a:stretch>
                    </p:blipFill>
                    <p:spPr>
                      <a:xfrm>
                        <a:off x="1589" y="1589"/>
                        <a:ext cx="1227" cy="1588"/>
                      </a:xfrm>
                      <a:prstGeom prst="rect">
                        <a:avLst/>
                      </a:prstGeom>
                    </p:spPr>
                  </p:pic>
                </p:oleObj>
              </mc:Fallback>
            </mc:AlternateContent>
          </a:graphicData>
        </a:graphic>
      </p:graphicFrame>
      <p:sp>
        <p:nvSpPr>
          <p:cNvPr id="26" name="Text Placeholder 10">
            <a:extLst>
              <a:ext uri="{FF2B5EF4-FFF2-40B4-BE49-F238E27FC236}">
                <a16:creationId xmlns:a16="http://schemas.microsoft.com/office/drawing/2014/main" id="{FB00CC7B-DAB7-8CFC-5BAA-34BF3A099D29}"/>
              </a:ext>
            </a:extLst>
          </p:cNvPr>
          <p:cNvSpPr>
            <a:spLocks noGrp="1"/>
          </p:cNvSpPr>
          <p:nvPr>
            <p:ph type="body" sz="quarter" idx="10" hasCustomPrompt="1"/>
          </p:nvPr>
        </p:nvSpPr>
        <p:spPr>
          <a:xfrm>
            <a:off x="322113" y="385477"/>
            <a:ext cx="8496539" cy="438255"/>
          </a:xfrm>
          <a:prstGeom prst="rect">
            <a:avLst/>
          </a:prstGeom>
        </p:spPr>
        <p:txBody>
          <a:bodyPr lIns="0" tIns="0" rIns="0" bIns="0"/>
          <a:lstStyle>
            <a:lvl1pPr marL="0" indent="0">
              <a:buNone/>
              <a:defRPr lang="en-US" sz="2800" b="1" kern="1200" spc="-60" baseline="0" dirty="0">
                <a:solidFill>
                  <a:schemeClr val="accent2"/>
                </a:solidFill>
                <a:latin typeface="Arial" panose="020B0604020202020204" pitchFamily="34" charset="0"/>
                <a:ea typeface="+mn-ea"/>
                <a:cs typeface="Arial" panose="020B0604020202020204" pitchFamily="34" charset="0"/>
              </a:defRPr>
            </a:lvl1pPr>
          </a:lstStyle>
          <a:p>
            <a:pPr lvl="0"/>
            <a:r>
              <a:rPr lang="en-US" sz="2800" b="1" kern="1200" spc="-60">
                <a:solidFill>
                  <a:schemeClr val="accent2"/>
                </a:solidFill>
                <a:latin typeface="Arial" panose="020B0604020202020204" pitchFamily="34" charset="0"/>
                <a:ea typeface="+mn-ea"/>
                <a:cs typeface="Arial" panose="020B0604020202020204" pitchFamily="34" charset="0"/>
              </a:rPr>
              <a:t>Headline goes here</a:t>
            </a:r>
            <a:endParaRPr lang="en-US"/>
          </a:p>
        </p:txBody>
      </p:sp>
      <p:sp>
        <p:nvSpPr>
          <p:cNvPr id="2" name="Text Placeholder 15">
            <a:extLst>
              <a:ext uri="{FF2B5EF4-FFF2-40B4-BE49-F238E27FC236}">
                <a16:creationId xmlns:a16="http://schemas.microsoft.com/office/drawing/2014/main" id="{9B34D70B-6982-A7B4-E3ED-62C95136AFDA}"/>
              </a:ext>
            </a:extLst>
          </p:cNvPr>
          <p:cNvSpPr>
            <a:spLocks noGrp="1"/>
          </p:cNvSpPr>
          <p:nvPr>
            <p:ph type="body" sz="quarter" idx="12" hasCustomPrompt="1"/>
          </p:nvPr>
        </p:nvSpPr>
        <p:spPr>
          <a:xfrm>
            <a:off x="330032" y="823731"/>
            <a:ext cx="8465463" cy="269662"/>
          </a:xfrm>
          <a:prstGeom prst="rect">
            <a:avLst/>
          </a:prstGeom>
        </p:spPr>
        <p:txBody>
          <a:bodyPr lIns="0" tIns="0" rIns="0" bIns="0"/>
          <a:lstStyle>
            <a:lvl1pPr marL="0" indent="0">
              <a:lnSpc>
                <a:spcPct val="95000"/>
              </a:lnSpc>
              <a:buNone/>
              <a:defRPr sz="1800">
                <a:solidFill>
                  <a:schemeClr val="bg1"/>
                </a:solidFill>
              </a:defRPr>
            </a:lvl1pPr>
          </a:lstStyle>
          <a:p>
            <a:pPr lvl="0"/>
            <a:r>
              <a:rPr lang="en-US"/>
              <a:t>Sub-head goes here if needed</a:t>
            </a:r>
          </a:p>
        </p:txBody>
      </p:sp>
      <p:sp>
        <p:nvSpPr>
          <p:cNvPr id="11" name="Text Placeholder 15">
            <a:extLst>
              <a:ext uri="{FF2B5EF4-FFF2-40B4-BE49-F238E27FC236}">
                <a16:creationId xmlns:a16="http://schemas.microsoft.com/office/drawing/2014/main" id="{2B227222-0872-6EA2-211F-8BF47ABD1DFB}"/>
              </a:ext>
            </a:extLst>
          </p:cNvPr>
          <p:cNvSpPr>
            <a:spLocks noGrp="1"/>
          </p:cNvSpPr>
          <p:nvPr>
            <p:ph type="body" sz="quarter" idx="18" hasCustomPrompt="1"/>
          </p:nvPr>
        </p:nvSpPr>
        <p:spPr>
          <a:xfrm>
            <a:off x="360529" y="4764605"/>
            <a:ext cx="7638727" cy="171954"/>
          </a:xfrm>
          <a:prstGeom prst="rect">
            <a:avLst/>
          </a:prstGeom>
        </p:spPr>
        <p:txBody>
          <a:bodyPr lIns="0" tIns="0" rIns="0" bIns="0" anchor="b"/>
          <a:lstStyle>
            <a:lvl1pPr marL="0" indent="0">
              <a:buNone/>
              <a:defRPr sz="600">
                <a:solidFill>
                  <a:schemeClr val="bg1"/>
                </a:solidFill>
              </a:defRPr>
            </a:lvl1pPr>
          </a:lstStyle>
          <a:p>
            <a:pPr lvl="0"/>
            <a:r>
              <a:rPr lang="en-US"/>
              <a:t>Footnotes</a:t>
            </a:r>
          </a:p>
        </p:txBody>
      </p:sp>
    </p:spTree>
    <p:extLst>
      <p:ext uri="{BB962C8B-B14F-4D97-AF65-F5344CB8AC3E}">
        <p14:creationId xmlns:p14="http://schemas.microsoft.com/office/powerpoint/2010/main" val="3415660793"/>
      </p:ext>
    </p:extLst>
  </p:cSld>
  <p:clrMapOvr>
    <a:masterClrMapping/>
  </p:clrMapOvr>
  <p:extLst>
    <p:ext uri="{DCECCB84-F9BA-43D5-87BE-67443E8EF086}">
      <p15:sldGuideLst xmlns:p15="http://schemas.microsoft.com/office/powerpoint/2012/main">
        <p15:guide id="1" orient="horz" pos="637">
          <p15:clr>
            <a:srgbClr val="FBAE40"/>
          </p15:clr>
        </p15:guide>
        <p15:guide id="2" pos="2160">
          <p15:clr>
            <a:srgbClr val="FBAE40"/>
          </p15:clr>
        </p15:guide>
        <p15:guide id="3" orient="horz" pos="202">
          <p15:clr>
            <a:srgbClr val="FBAE40"/>
          </p15:clr>
        </p15:guide>
        <p15:guide id="4" pos="161">
          <p15:clr>
            <a:srgbClr val="FBAE40"/>
          </p15:clr>
        </p15:guide>
        <p15:guide id="5" pos="4166">
          <p15:clr>
            <a:srgbClr val="FBAE40"/>
          </p15:clr>
        </p15:guide>
        <p15:guide id="6" orient="horz" pos="235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ntent - headline only">
    <p:bg>
      <p:bgRef idx="1001">
        <a:schemeClr val="bg2"/>
      </p:bgRef>
    </p:bg>
    <p:spTree>
      <p:nvGrpSpPr>
        <p:cNvPr id="1" name=""/>
        <p:cNvGrpSpPr/>
        <p:nvPr/>
      </p:nvGrpSpPr>
      <p:grpSpPr>
        <a:xfrm>
          <a:off x="0" y="0"/>
          <a:ext cx="0" cy="0"/>
          <a:chOff x="0" y="0"/>
          <a:chExt cx="0" cy="0"/>
        </a:xfrm>
      </p:grpSpPr>
      <p:graphicFrame>
        <p:nvGraphicFramePr>
          <p:cNvPr id="25" name="Object 24" hidden="1">
            <a:extLst>
              <a:ext uri="{FF2B5EF4-FFF2-40B4-BE49-F238E27FC236}">
                <a16:creationId xmlns:a16="http://schemas.microsoft.com/office/drawing/2014/main" id="{65913C21-75F8-AF4A-7BE2-A9DA337D9F94}"/>
              </a:ext>
            </a:extLst>
          </p:cNvPr>
          <p:cNvGraphicFramePr>
            <a:graphicFrameLocks noChangeAspect="1"/>
          </p:cNvGraphicFramePr>
          <p:nvPr userDrawn="1">
            <p:custDataLst>
              <p:tags r:id="rId1"/>
            </p:custDataLst>
            <p:extLst>
              <p:ext uri="{D42A27DB-BD31-4B8C-83A1-F6EECF244321}">
                <p14:modId xmlns:p14="http://schemas.microsoft.com/office/powerpoint/2010/main" val="3907464277"/>
              </p:ext>
            </p:extLst>
          </p:nvPr>
        </p:nvGraphicFramePr>
        <p:xfrm>
          <a:off x="1589" y="1590"/>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5" name="Object 24" hidden="1">
                        <a:extLst>
                          <a:ext uri="{FF2B5EF4-FFF2-40B4-BE49-F238E27FC236}">
                            <a16:creationId xmlns:a16="http://schemas.microsoft.com/office/drawing/2014/main" id="{65913C21-75F8-AF4A-7BE2-A9DA337D9F94}"/>
                          </a:ext>
                        </a:extLst>
                      </p:cNvPr>
                      <p:cNvPicPr/>
                      <p:nvPr/>
                    </p:nvPicPr>
                    <p:blipFill>
                      <a:blip r:embed="rId4"/>
                      <a:stretch>
                        <a:fillRect/>
                      </a:stretch>
                    </p:blipFill>
                    <p:spPr>
                      <a:xfrm>
                        <a:off x="1589" y="1590"/>
                        <a:ext cx="1227" cy="1588"/>
                      </a:xfrm>
                      <a:prstGeom prst="rect">
                        <a:avLst/>
                      </a:prstGeom>
                    </p:spPr>
                  </p:pic>
                </p:oleObj>
              </mc:Fallback>
            </mc:AlternateContent>
          </a:graphicData>
        </a:graphic>
      </p:graphicFrame>
      <p:sp>
        <p:nvSpPr>
          <p:cNvPr id="26" name="Text Placeholder 10">
            <a:extLst>
              <a:ext uri="{FF2B5EF4-FFF2-40B4-BE49-F238E27FC236}">
                <a16:creationId xmlns:a16="http://schemas.microsoft.com/office/drawing/2014/main" id="{FB00CC7B-DAB7-8CFC-5BAA-34BF3A099D29}"/>
              </a:ext>
            </a:extLst>
          </p:cNvPr>
          <p:cNvSpPr>
            <a:spLocks noGrp="1"/>
          </p:cNvSpPr>
          <p:nvPr>
            <p:ph type="body" sz="quarter" idx="10" hasCustomPrompt="1"/>
          </p:nvPr>
        </p:nvSpPr>
        <p:spPr>
          <a:xfrm>
            <a:off x="322114" y="385475"/>
            <a:ext cx="6551777" cy="515937"/>
          </a:xfrm>
          <a:prstGeom prst="rect">
            <a:avLst/>
          </a:prstGeom>
        </p:spPr>
        <p:txBody>
          <a:bodyPr lIns="0" tIns="0" rIns="0" bIns="0"/>
          <a:lstStyle>
            <a:lvl1pPr marL="0" indent="0">
              <a:buNone/>
              <a:defRPr lang="en-US" sz="2800" b="1" kern="1200" spc="-60" baseline="0" dirty="0">
                <a:solidFill>
                  <a:schemeClr val="accent2"/>
                </a:solidFill>
                <a:latin typeface="Arial" panose="020B0604020202020204" pitchFamily="34" charset="0"/>
                <a:ea typeface="+mn-ea"/>
                <a:cs typeface="Arial" panose="020B0604020202020204" pitchFamily="34" charset="0"/>
              </a:defRPr>
            </a:lvl1pPr>
          </a:lstStyle>
          <a:p>
            <a:pPr lvl="0"/>
            <a:r>
              <a:rPr lang="en-US" sz="2800" b="1" kern="1200" spc="-60">
                <a:solidFill>
                  <a:schemeClr val="accent2"/>
                </a:solidFill>
                <a:latin typeface="Arial" panose="020B0604020202020204" pitchFamily="34" charset="0"/>
                <a:ea typeface="+mn-ea"/>
                <a:cs typeface="Arial" panose="020B0604020202020204" pitchFamily="34" charset="0"/>
              </a:rPr>
              <a:t>Headline goes here</a:t>
            </a:r>
            <a:endParaRPr lang="en-US"/>
          </a:p>
        </p:txBody>
      </p:sp>
    </p:spTree>
    <p:extLst>
      <p:ext uri="{BB962C8B-B14F-4D97-AF65-F5344CB8AC3E}">
        <p14:creationId xmlns:p14="http://schemas.microsoft.com/office/powerpoint/2010/main" val="37337272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849">
          <p15:clr>
            <a:srgbClr val="FBAE40"/>
          </p15:clr>
        </p15:guide>
        <p15:guide id="2" pos="2880">
          <p15:clr>
            <a:srgbClr val="FBAE40"/>
          </p15:clr>
        </p15:guide>
        <p15:guide id="3" orient="horz" pos="269">
          <p15:clr>
            <a:srgbClr val="FBAE40"/>
          </p15:clr>
        </p15:guide>
        <p15:guide id="4" pos="214">
          <p15:clr>
            <a:srgbClr val="FBAE40"/>
          </p15:clr>
        </p15:guide>
        <p15:guide id="5" pos="5554">
          <p15:clr>
            <a:srgbClr val="FBAE40"/>
          </p15:clr>
        </p15:guide>
        <p15:guide id="6" orient="horz" pos="31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break with 1 name">
    <p:bg>
      <p:bgRef idx="1001">
        <a:schemeClr val="bg2"/>
      </p:bgRef>
    </p:bg>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5A169C45-F86E-11F0-2913-E6192B6DE40B}"/>
              </a:ext>
            </a:extLst>
          </p:cNvPr>
          <p:cNvGraphicFramePr>
            <a:graphicFrameLocks noChangeAspect="1"/>
          </p:cNvGraphicFramePr>
          <p:nvPr userDrawn="1">
            <p:custDataLst>
              <p:tags r:id="rId1"/>
            </p:custDataLst>
            <p:extLst>
              <p:ext uri="{D42A27DB-BD31-4B8C-83A1-F6EECF244321}">
                <p14:modId xmlns:p14="http://schemas.microsoft.com/office/powerpoint/2010/main" val="9759810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Object 11" hidden="1">
                        <a:extLst>
                          <a:ext uri="{FF2B5EF4-FFF2-40B4-BE49-F238E27FC236}">
                            <a16:creationId xmlns:a16="http://schemas.microsoft.com/office/drawing/2014/main" id="{5A169C45-F86E-11F0-2913-E6192B6DE40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4" name="Text Placeholder 23">
            <a:extLst>
              <a:ext uri="{FF2B5EF4-FFF2-40B4-BE49-F238E27FC236}">
                <a16:creationId xmlns:a16="http://schemas.microsoft.com/office/drawing/2014/main" id="{51F71BCC-E29E-A84E-F43C-03DF72373B35}"/>
              </a:ext>
            </a:extLst>
          </p:cNvPr>
          <p:cNvSpPr>
            <a:spLocks noGrp="1"/>
          </p:cNvSpPr>
          <p:nvPr>
            <p:ph type="body" sz="quarter" idx="10" hasCustomPrompt="1"/>
          </p:nvPr>
        </p:nvSpPr>
        <p:spPr>
          <a:xfrm>
            <a:off x="325436" y="1481842"/>
            <a:ext cx="5653323" cy="664797"/>
          </a:xfrm>
          <a:prstGeom prst="rect">
            <a:avLst/>
          </a:prstGeom>
        </p:spPr>
        <p:txBody>
          <a:bodyPr wrap="square" lIns="0" tIns="0" rIns="0" bIns="0" anchor="b">
            <a:spAutoFit/>
          </a:bodyPr>
          <a:lstStyle>
            <a:lvl1pPr marL="0" indent="0">
              <a:buNone/>
              <a:defRPr sz="4800" b="1" spc="-1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Section title</a:t>
            </a:r>
            <a:endParaRPr lang="en-US"/>
          </a:p>
        </p:txBody>
      </p:sp>
      <p:sp>
        <p:nvSpPr>
          <p:cNvPr id="36" name="Text Placeholder 23">
            <a:extLst>
              <a:ext uri="{FF2B5EF4-FFF2-40B4-BE49-F238E27FC236}">
                <a16:creationId xmlns:a16="http://schemas.microsoft.com/office/drawing/2014/main" id="{E6780DE4-1ED7-E34E-2982-58F6F01101F1}"/>
              </a:ext>
            </a:extLst>
          </p:cNvPr>
          <p:cNvSpPr>
            <a:spLocks noGrp="1"/>
          </p:cNvSpPr>
          <p:nvPr>
            <p:ph type="body" sz="quarter" idx="11" hasCustomPrompt="1"/>
          </p:nvPr>
        </p:nvSpPr>
        <p:spPr>
          <a:xfrm>
            <a:off x="339725" y="2787545"/>
            <a:ext cx="1629468" cy="387798"/>
          </a:xfrm>
          <a:prstGeom prst="rect">
            <a:avLst/>
          </a:prstGeom>
        </p:spPr>
        <p:txBody>
          <a:bodyPr wrap="square" lIns="0" tIns="0" rIns="0" bIns="0" anchor="b">
            <a:spAutoFit/>
          </a:bodyPr>
          <a:lstStyle>
            <a:lvl1pPr marL="0" indent="0">
              <a:buNone/>
              <a:defRPr lang="en-US" sz="2800" kern="1200" dirty="0">
                <a:solidFill>
                  <a:schemeClr val="accent2"/>
                </a:solidFill>
                <a:latin typeface="+mn-lt"/>
                <a:ea typeface="+mn-ea"/>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Name 1</a:t>
            </a:r>
            <a:endParaRPr lang="en-US"/>
          </a:p>
        </p:txBody>
      </p:sp>
      <p:sp>
        <p:nvSpPr>
          <p:cNvPr id="37" name="Text Placeholder 23">
            <a:extLst>
              <a:ext uri="{FF2B5EF4-FFF2-40B4-BE49-F238E27FC236}">
                <a16:creationId xmlns:a16="http://schemas.microsoft.com/office/drawing/2014/main" id="{09171640-B0FC-BBA8-57DB-16ED5AA9E2CF}"/>
              </a:ext>
            </a:extLst>
          </p:cNvPr>
          <p:cNvSpPr>
            <a:spLocks noGrp="1"/>
          </p:cNvSpPr>
          <p:nvPr>
            <p:ph type="body" sz="quarter" idx="12" hasCustomPrompt="1"/>
          </p:nvPr>
        </p:nvSpPr>
        <p:spPr>
          <a:xfrm>
            <a:off x="339725" y="3228914"/>
            <a:ext cx="1629468" cy="166199"/>
          </a:xfrm>
          <a:prstGeom prst="rect">
            <a:avLst/>
          </a:prstGeom>
        </p:spPr>
        <p:txBody>
          <a:bodyPr wrap="square" lIns="0" tIns="0" rIns="0" bIns="0" anchor="b">
            <a:spAutoFit/>
          </a:bodyPr>
          <a:lstStyle>
            <a:lvl1pPr marL="0" indent="0" algn="l" defTabSz="457200" rtl="0" eaLnBrk="1" latinLnBrk="0" hangingPunct="1">
              <a:buNone/>
              <a:defRPr lang="en-US" sz="1200" kern="1200" dirty="0">
                <a:solidFill>
                  <a:schemeClr val="bg1"/>
                </a:solidFill>
                <a:latin typeface="+mn-lt"/>
                <a:ea typeface="+mn-ea"/>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Job title goes here</a:t>
            </a:r>
            <a:endParaRPr lang="en-US"/>
          </a:p>
        </p:txBody>
      </p:sp>
      <p:sp>
        <p:nvSpPr>
          <p:cNvPr id="2" name="Text Placeholder 23">
            <a:extLst>
              <a:ext uri="{FF2B5EF4-FFF2-40B4-BE49-F238E27FC236}">
                <a16:creationId xmlns:a16="http://schemas.microsoft.com/office/drawing/2014/main" id="{564776D7-F79B-A60D-20EA-47C94B10EF88}"/>
              </a:ext>
            </a:extLst>
          </p:cNvPr>
          <p:cNvSpPr>
            <a:spLocks noGrp="1"/>
          </p:cNvSpPr>
          <p:nvPr>
            <p:ph type="body" sz="quarter" idx="13" hasCustomPrompt="1"/>
          </p:nvPr>
        </p:nvSpPr>
        <p:spPr>
          <a:xfrm>
            <a:off x="2584059" y="2787545"/>
            <a:ext cx="1629468" cy="387798"/>
          </a:xfrm>
          <a:prstGeom prst="rect">
            <a:avLst/>
          </a:prstGeom>
        </p:spPr>
        <p:txBody>
          <a:bodyPr wrap="square" lIns="0" tIns="0" rIns="0" bIns="0" anchor="b">
            <a:spAutoFit/>
          </a:bodyPr>
          <a:lstStyle>
            <a:lvl1pPr marL="0" indent="0">
              <a:buNone/>
              <a:defRPr lang="en-US" sz="2800" kern="1200" dirty="0">
                <a:solidFill>
                  <a:schemeClr val="accent2"/>
                </a:solidFill>
                <a:latin typeface="+mn-lt"/>
                <a:ea typeface="+mn-ea"/>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Name 2</a:t>
            </a:r>
            <a:endParaRPr lang="en-US"/>
          </a:p>
        </p:txBody>
      </p:sp>
      <p:sp>
        <p:nvSpPr>
          <p:cNvPr id="3" name="Text Placeholder 23">
            <a:extLst>
              <a:ext uri="{FF2B5EF4-FFF2-40B4-BE49-F238E27FC236}">
                <a16:creationId xmlns:a16="http://schemas.microsoft.com/office/drawing/2014/main" id="{41AE84C2-FFD6-82C5-EF74-456CADDCF74B}"/>
              </a:ext>
            </a:extLst>
          </p:cNvPr>
          <p:cNvSpPr>
            <a:spLocks noGrp="1"/>
          </p:cNvSpPr>
          <p:nvPr>
            <p:ph type="body" sz="quarter" idx="14" hasCustomPrompt="1"/>
          </p:nvPr>
        </p:nvSpPr>
        <p:spPr>
          <a:xfrm>
            <a:off x="2584059" y="3228914"/>
            <a:ext cx="1629468" cy="166199"/>
          </a:xfrm>
          <a:prstGeom prst="rect">
            <a:avLst/>
          </a:prstGeom>
        </p:spPr>
        <p:txBody>
          <a:bodyPr wrap="square" lIns="0" tIns="0" rIns="0" bIns="0" anchor="b">
            <a:spAutoFit/>
          </a:bodyPr>
          <a:lstStyle>
            <a:lvl1pPr marL="0" indent="0" algn="l" defTabSz="457200" rtl="0" eaLnBrk="1" latinLnBrk="0" hangingPunct="1">
              <a:buNone/>
              <a:defRPr lang="en-US" sz="1200" kern="1200" dirty="0">
                <a:solidFill>
                  <a:schemeClr val="bg1"/>
                </a:solidFill>
                <a:latin typeface="+mn-lt"/>
                <a:ea typeface="+mn-ea"/>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Job title goes here</a:t>
            </a:r>
            <a:endParaRPr lang="en-US"/>
          </a:p>
        </p:txBody>
      </p:sp>
    </p:spTree>
    <p:extLst>
      <p:ext uri="{BB962C8B-B14F-4D97-AF65-F5344CB8AC3E}">
        <p14:creationId xmlns:p14="http://schemas.microsoft.com/office/powerpoint/2010/main" val="26609904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69">
          <p15:clr>
            <a:srgbClr val="FBAE40"/>
          </p15:clr>
        </p15:guide>
        <p15:guide id="2" pos="214">
          <p15:clr>
            <a:srgbClr val="FBAE40"/>
          </p15:clr>
        </p15:guide>
        <p15:guide id="3" orient="horz" pos="311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meline template 1">
    <p:bg>
      <p:bgPr>
        <a:solidFill>
          <a:srgbClr val="1E2A47"/>
        </a:solidFill>
        <a:effectLst/>
      </p:bgPr>
    </p:bg>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31F56A14-8895-F34E-8E40-2BAC79346BAE}"/>
              </a:ext>
            </a:extLst>
          </p:cNvPr>
          <p:cNvSpPr>
            <a:spLocks noGrp="1"/>
          </p:cNvSpPr>
          <p:nvPr>
            <p:ph type="body" sz="quarter" idx="13" hasCustomPrompt="1"/>
          </p:nvPr>
        </p:nvSpPr>
        <p:spPr>
          <a:xfrm>
            <a:off x="4723119" y="1547605"/>
            <a:ext cx="1506740" cy="272946"/>
          </a:xfrm>
          <a:prstGeom prst="rect">
            <a:avLst/>
          </a:prstGeom>
        </p:spPr>
        <p:txBody>
          <a:bodyPr lIns="0" tIns="0" rIns="0" bIns="0"/>
          <a:lstStyle>
            <a:lvl1pPr marL="0" indent="0">
              <a:spcBef>
                <a:spcPts val="0"/>
              </a:spcBef>
              <a:buNone/>
              <a:defRPr sz="1600" b="1" spc="-20" baseline="0">
                <a:solidFill>
                  <a:schemeClr val="bg1"/>
                </a:solidFill>
              </a:defRPr>
            </a:lvl1pPr>
          </a:lstStyle>
          <a:p>
            <a:pPr lvl="0"/>
            <a:r>
              <a:rPr lang="en-US"/>
              <a:t>Date/title here</a:t>
            </a:r>
          </a:p>
        </p:txBody>
      </p:sp>
      <p:sp>
        <p:nvSpPr>
          <p:cNvPr id="25" name="Text Placeholder 23">
            <a:extLst>
              <a:ext uri="{FF2B5EF4-FFF2-40B4-BE49-F238E27FC236}">
                <a16:creationId xmlns:a16="http://schemas.microsoft.com/office/drawing/2014/main" id="{233C8586-1E24-374C-BBEE-85E8BAA13FD9}"/>
              </a:ext>
            </a:extLst>
          </p:cNvPr>
          <p:cNvSpPr>
            <a:spLocks noGrp="1"/>
          </p:cNvSpPr>
          <p:nvPr>
            <p:ph type="body" sz="quarter" idx="14" hasCustomPrompt="1"/>
          </p:nvPr>
        </p:nvSpPr>
        <p:spPr>
          <a:xfrm>
            <a:off x="4723119" y="1811728"/>
            <a:ext cx="1933531" cy="680292"/>
          </a:xfrm>
          <a:prstGeom prst="rect">
            <a:avLst/>
          </a:prstGeom>
        </p:spPr>
        <p:txBody>
          <a:bodyPr lIns="0" tIns="0" rIns="0" bIns="0"/>
          <a:lstStyle>
            <a:lvl1pPr marL="0" indent="0">
              <a:spcBef>
                <a:spcPts val="0"/>
              </a:spcBef>
              <a:buNone/>
              <a:defRPr sz="1100" b="0" spc="0" baseline="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 </a:t>
            </a:r>
            <a:r>
              <a:rPr lang="en-US" err="1"/>
              <a:t>sem</a:t>
            </a:r>
            <a:r>
              <a:rPr lang="en-US"/>
              <a:t> </a:t>
            </a:r>
            <a:r>
              <a:rPr lang="en-US" err="1"/>
              <a:t>eget</a:t>
            </a:r>
            <a:r>
              <a:rPr lang="en-US"/>
              <a:t> </a:t>
            </a:r>
            <a:r>
              <a:rPr lang="en-US" err="1"/>
              <a:t>est</a:t>
            </a:r>
            <a:r>
              <a:rPr lang="en-US"/>
              <a:t> </a:t>
            </a:r>
            <a:r>
              <a:rPr lang="en-US" err="1"/>
              <a:t>interdum</a:t>
            </a:r>
            <a:r>
              <a:rPr lang="en-US"/>
              <a:t> auctor sed non </a:t>
            </a:r>
            <a:r>
              <a:rPr lang="en-US" err="1"/>
              <a:t>velit</a:t>
            </a:r>
            <a:r>
              <a:rPr lang="en-US"/>
              <a:t>.</a:t>
            </a:r>
          </a:p>
        </p:txBody>
      </p:sp>
      <p:sp>
        <p:nvSpPr>
          <p:cNvPr id="26" name="Text Placeholder 23">
            <a:extLst>
              <a:ext uri="{FF2B5EF4-FFF2-40B4-BE49-F238E27FC236}">
                <a16:creationId xmlns:a16="http://schemas.microsoft.com/office/drawing/2014/main" id="{A13EA37C-76A9-D44A-AA3C-73F583256738}"/>
              </a:ext>
            </a:extLst>
          </p:cNvPr>
          <p:cNvSpPr>
            <a:spLocks noGrp="1"/>
          </p:cNvSpPr>
          <p:nvPr>
            <p:ph type="body" sz="quarter" idx="15" hasCustomPrompt="1"/>
          </p:nvPr>
        </p:nvSpPr>
        <p:spPr>
          <a:xfrm>
            <a:off x="604660" y="1547605"/>
            <a:ext cx="1506740" cy="272946"/>
          </a:xfrm>
          <a:prstGeom prst="rect">
            <a:avLst/>
          </a:prstGeom>
        </p:spPr>
        <p:txBody>
          <a:bodyPr lIns="0" tIns="0" rIns="0" bIns="0"/>
          <a:lstStyle>
            <a:lvl1pPr marL="0" indent="0">
              <a:spcBef>
                <a:spcPts val="0"/>
              </a:spcBef>
              <a:buNone/>
              <a:defRPr sz="1600" b="1" spc="-20" baseline="0">
                <a:solidFill>
                  <a:schemeClr val="bg1"/>
                </a:solidFill>
              </a:defRPr>
            </a:lvl1pPr>
          </a:lstStyle>
          <a:p>
            <a:pPr lvl="0"/>
            <a:r>
              <a:rPr lang="en-US"/>
              <a:t>Date/title here</a:t>
            </a:r>
          </a:p>
        </p:txBody>
      </p:sp>
      <p:sp>
        <p:nvSpPr>
          <p:cNvPr id="27" name="Text Placeholder 23">
            <a:extLst>
              <a:ext uri="{FF2B5EF4-FFF2-40B4-BE49-F238E27FC236}">
                <a16:creationId xmlns:a16="http://schemas.microsoft.com/office/drawing/2014/main" id="{1C9CE6D9-578E-7740-8E84-28039F551398}"/>
              </a:ext>
            </a:extLst>
          </p:cNvPr>
          <p:cNvSpPr>
            <a:spLocks noGrp="1"/>
          </p:cNvSpPr>
          <p:nvPr>
            <p:ph type="body" sz="quarter" idx="16" hasCustomPrompt="1"/>
          </p:nvPr>
        </p:nvSpPr>
        <p:spPr>
          <a:xfrm>
            <a:off x="604661" y="1811728"/>
            <a:ext cx="1933531" cy="680292"/>
          </a:xfrm>
          <a:prstGeom prst="rect">
            <a:avLst/>
          </a:prstGeom>
        </p:spPr>
        <p:txBody>
          <a:bodyPr lIns="0" tIns="0" rIns="0" bIns="0"/>
          <a:lstStyle>
            <a:lvl1pPr marL="0" indent="0">
              <a:spcBef>
                <a:spcPts val="0"/>
              </a:spcBef>
              <a:buNone/>
              <a:defRPr sz="1100" b="0" spc="0" baseline="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 </a:t>
            </a:r>
            <a:r>
              <a:rPr lang="en-US" err="1"/>
              <a:t>sem</a:t>
            </a:r>
            <a:r>
              <a:rPr lang="en-US"/>
              <a:t> </a:t>
            </a:r>
            <a:r>
              <a:rPr lang="en-US" err="1"/>
              <a:t>eget</a:t>
            </a:r>
            <a:r>
              <a:rPr lang="en-US"/>
              <a:t> </a:t>
            </a:r>
            <a:r>
              <a:rPr lang="en-US" err="1"/>
              <a:t>est</a:t>
            </a:r>
            <a:r>
              <a:rPr lang="en-US"/>
              <a:t> </a:t>
            </a:r>
            <a:r>
              <a:rPr lang="en-US" err="1"/>
              <a:t>interdum</a:t>
            </a:r>
            <a:r>
              <a:rPr lang="en-US"/>
              <a:t> auctor sed non </a:t>
            </a:r>
            <a:r>
              <a:rPr lang="en-US" err="1"/>
              <a:t>velit</a:t>
            </a:r>
            <a:r>
              <a:rPr lang="en-US"/>
              <a:t>.</a:t>
            </a:r>
          </a:p>
        </p:txBody>
      </p:sp>
      <p:sp>
        <p:nvSpPr>
          <p:cNvPr id="28" name="Text Placeholder 23">
            <a:extLst>
              <a:ext uri="{FF2B5EF4-FFF2-40B4-BE49-F238E27FC236}">
                <a16:creationId xmlns:a16="http://schemas.microsoft.com/office/drawing/2014/main" id="{7ED7CC02-CE89-A343-96D8-1EFC684B6F05}"/>
              </a:ext>
            </a:extLst>
          </p:cNvPr>
          <p:cNvSpPr>
            <a:spLocks noGrp="1"/>
          </p:cNvSpPr>
          <p:nvPr>
            <p:ph type="body" sz="quarter" idx="17" hasCustomPrompt="1"/>
          </p:nvPr>
        </p:nvSpPr>
        <p:spPr>
          <a:xfrm>
            <a:off x="2660231" y="3383720"/>
            <a:ext cx="1506740" cy="272946"/>
          </a:xfrm>
          <a:prstGeom prst="rect">
            <a:avLst/>
          </a:prstGeom>
        </p:spPr>
        <p:txBody>
          <a:bodyPr lIns="0" tIns="0" rIns="0" bIns="0"/>
          <a:lstStyle>
            <a:lvl1pPr marL="0" indent="0">
              <a:spcBef>
                <a:spcPts val="0"/>
              </a:spcBef>
              <a:buNone/>
              <a:defRPr sz="1600" b="1" spc="-20" baseline="0">
                <a:solidFill>
                  <a:schemeClr val="bg1"/>
                </a:solidFill>
              </a:defRPr>
            </a:lvl1pPr>
          </a:lstStyle>
          <a:p>
            <a:pPr lvl="0"/>
            <a:r>
              <a:rPr lang="en-US"/>
              <a:t>Date/title here</a:t>
            </a:r>
          </a:p>
        </p:txBody>
      </p:sp>
      <p:sp>
        <p:nvSpPr>
          <p:cNvPr id="29" name="Text Placeholder 23">
            <a:extLst>
              <a:ext uri="{FF2B5EF4-FFF2-40B4-BE49-F238E27FC236}">
                <a16:creationId xmlns:a16="http://schemas.microsoft.com/office/drawing/2014/main" id="{E0BFFF42-B6C6-4D44-ABF2-43DECC70FB80}"/>
              </a:ext>
            </a:extLst>
          </p:cNvPr>
          <p:cNvSpPr>
            <a:spLocks noGrp="1"/>
          </p:cNvSpPr>
          <p:nvPr>
            <p:ph type="body" sz="quarter" idx="18" hasCustomPrompt="1"/>
          </p:nvPr>
        </p:nvSpPr>
        <p:spPr>
          <a:xfrm>
            <a:off x="2660232" y="3647843"/>
            <a:ext cx="1933531" cy="680292"/>
          </a:xfrm>
          <a:prstGeom prst="rect">
            <a:avLst/>
          </a:prstGeom>
        </p:spPr>
        <p:txBody>
          <a:bodyPr lIns="0" tIns="0" rIns="0" bIns="0"/>
          <a:lstStyle>
            <a:lvl1pPr marL="0" indent="0">
              <a:spcBef>
                <a:spcPts val="0"/>
              </a:spcBef>
              <a:buNone/>
              <a:defRPr sz="1100" b="0" spc="0" baseline="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 </a:t>
            </a:r>
            <a:r>
              <a:rPr lang="en-US" err="1"/>
              <a:t>sem</a:t>
            </a:r>
            <a:r>
              <a:rPr lang="en-US"/>
              <a:t> </a:t>
            </a:r>
            <a:r>
              <a:rPr lang="en-US" err="1"/>
              <a:t>eget</a:t>
            </a:r>
            <a:r>
              <a:rPr lang="en-US"/>
              <a:t> </a:t>
            </a:r>
            <a:r>
              <a:rPr lang="en-US" err="1"/>
              <a:t>est</a:t>
            </a:r>
            <a:r>
              <a:rPr lang="en-US"/>
              <a:t> </a:t>
            </a:r>
            <a:r>
              <a:rPr lang="en-US" err="1"/>
              <a:t>interdum</a:t>
            </a:r>
            <a:r>
              <a:rPr lang="en-US"/>
              <a:t> auctor sed non </a:t>
            </a:r>
            <a:r>
              <a:rPr lang="en-US" err="1"/>
              <a:t>velit</a:t>
            </a:r>
            <a:r>
              <a:rPr lang="en-US"/>
              <a:t>.</a:t>
            </a:r>
          </a:p>
        </p:txBody>
      </p:sp>
      <p:sp>
        <p:nvSpPr>
          <p:cNvPr id="30" name="Text Placeholder 23">
            <a:extLst>
              <a:ext uri="{FF2B5EF4-FFF2-40B4-BE49-F238E27FC236}">
                <a16:creationId xmlns:a16="http://schemas.microsoft.com/office/drawing/2014/main" id="{1606C811-9E2A-D34F-96E6-65FD74D964DF}"/>
              </a:ext>
            </a:extLst>
          </p:cNvPr>
          <p:cNvSpPr>
            <a:spLocks noGrp="1"/>
          </p:cNvSpPr>
          <p:nvPr>
            <p:ph type="body" sz="quarter" idx="19" hasCustomPrompt="1"/>
          </p:nvPr>
        </p:nvSpPr>
        <p:spPr>
          <a:xfrm>
            <a:off x="6800634" y="3383720"/>
            <a:ext cx="1506740" cy="272946"/>
          </a:xfrm>
          <a:prstGeom prst="rect">
            <a:avLst/>
          </a:prstGeom>
        </p:spPr>
        <p:txBody>
          <a:bodyPr lIns="0" tIns="0" rIns="0" bIns="0"/>
          <a:lstStyle>
            <a:lvl1pPr marL="0" indent="0">
              <a:spcBef>
                <a:spcPts val="0"/>
              </a:spcBef>
              <a:buNone/>
              <a:defRPr sz="1600" b="1" spc="-20" baseline="0">
                <a:solidFill>
                  <a:schemeClr val="bg1"/>
                </a:solidFill>
              </a:defRPr>
            </a:lvl1pPr>
          </a:lstStyle>
          <a:p>
            <a:pPr lvl="0"/>
            <a:r>
              <a:rPr lang="en-US"/>
              <a:t>Date/title here</a:t>
            </a:r>
          </a:p>
        </p:txBody>
      </p:sp>
      <p:sp>
        <p:nvSpPr>
          <p:cNvPr id="31" name="Text Placeholder 23">
            <a:extLst>
              <a:ext uri="{FF2B5EF4-FFF2-40B4-BE49-F238E27FC236}">
                <a16:creationId xmlns:a16="http://schemas.microsoft.com/office/drawing/2014/main" id="{611F5D4F-62D1-294C-B725-C105D4904E91}"/>
              </a:ext>
            </a:extLst>
          </p:cNvPr>
          <p:cNvSpPr>
            <a:spLocks noGrp="1"/>
          </p:cNvSpPr>
          <p:nvPr>
            <p:ph type="body" sz="quarter" idx="20" hasCustomPrompt="1"/>
          </p:nvPr>
        </p:nvSpPr>
        <p:spPr>
          <a:xfrm>
            <a:off x="6800635" y="3647843"/>
            <a:ext cx="1933531" cy="680292"/>
          </a:xfrm>
          <a:prstGeom prst="rect">
            <a:avLst/>
          </a:prstGeom>
        </p:spPr>
        <p:txBody>
          <a:bodyPr lIns="0" tIns="0" rIns="0" bIns="0"/>
          <a:lstStyle>
            <a:lvl1pPr marL="0" indent="0">
              <a:spcBef>
                <a:spcPts val="0"/>
              </a:spcBef>
              <a:buNone/>
              <a:defRPr sz="1100" b="0" spc="0" baseline="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 </a:t>
            </a:r>
            <a:r>
              <a:rPr lang="en-US" err="1"/>
              <a:t>sem</a:t>
            </a:r>
            <a:r>
              <a:rPr lang="en-US"/>
              <a:t> </a:t>
            </a:r>
            <a:r>
              <a:rPr lang="en-US" err="1"/>
              <a:t>eget</a:t>
            </a:r>
            <a:r>
              <a:rPr lang="en-US"/>
              <a:t> </a:t>
            </a:r>
            <a:r>
              <a:rPr lang="en-US" err="1"/>
              <a:t>est</a:t>
            </a:r>
            <a:r>
              <a:rPr lang="en-US"/>
              <a:t> </a:t>
            </a:r>
            <a:r>
              <a:rPr lang="en-US" err="1"/>
              <a:t>interdum</a:t>
            </a:r>
            <a:r>
              <a:rPr lang="en-US"/>
              <a:t> auctor sed non </a:t>
            </a:r>
            <a:r>
              <a:rPr lang="en-US" err="1"/>
              <a:t>velit</a:t>
            </a:r>
            <a:r>
              <a:rPr lang="en-US"/>
              <a:t>.</a:t>
            </a:r>
          </a:p>
        </p:txBody>
      </p:sp>
    </p:spTree>
    <p:extLst>
      <p:ext uri="{BB962C8B-B14F-4D97-AF65-F5344CB8AC3E}">
        <p14:creationId xmlns:p14="http://schemas.microsoft.com/office/powerpoint/2010/main" val="421055169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0294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24966"/>
      </p:ext>
    </p:extLst>
  </p:cSld>
  <p:clrMap bg1="lt1" tx1="dk1" bg2="lt2" tx2="dk2" accent1="accent1" accent2="accent2" accent3="accent3" accent4="accent4" accent5="accent5" accent6="accent6" hlink="hlink" folHlink="folHlink"/>
  <p:sldLayoutIdLst>
    <p:sldLayoutId id="2147483661" r:id="rId1"/>
    <p:sldLayoutId id="2147483857" r:id="rId2"/>
    <p:sldLayoutId id="2147483858" r:id="rId3"/>
    <p:sldLayoutId id="2147483859" r:id="rId4"/>
    <p:sldLayoutId id="2147483860" r:id="rId5"/>
    <p:sldLayoutId id="2147483861" r:id="rId6"/>
    <p:sldLayoutId id="2147483862" r:id="rId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notesSlide" Target="../notesSlides/notesSlide12.xml"/><Relationship Id="rId7" Type="http://schemas.openxmlformats.org/officeDocument/2006/relationships/image" Target="../media/image20.sv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slideLayout" Target="../slideLayouts/slideLayout7.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tags" Target="../tags/tag7.xml"/><Relationship Id="rId6" Type="http://schemas.openxmlformats.org/officeDocument/2006/relationships/image" Target="../media/image19.png"/><Relationship Id="rId11" Type="http://schemas.openxmlformats.org/officeDocument/2006/relationships/image" Target="../media/image25.png"/><Relationship Id="rId5" Type="http://schemas.openxmlformats.org/officeDocument/2006/relationships/image" Target="../media/image21.emf"/><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oleObject" Target="../embeddings/oleObject7.bin"/><Relationship Id="rId9" Type="http://schemas.openxmlformats.org/officeDocument/2006/relationships/image" Target="../media/image23.svg"/><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1.svg"/><Relationship Id="rId11" Type="http://schemas.openxmlformats.org/officeDocument/2006/relationships/image" Target="../media/image35.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1.svg"/><Relationship Id="rId11" Type="http://schemas.openxmlformats.org/officeDocument/2006/relationships/image" Target="../media/image3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1.svg"/><Relationship Id="rId11" Type="http://schemas.openxmlformats.org/officeDocument/2006/relationships/image" Target="../media/image37.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6.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0">
            <a:extLst>
              <a:ext uri="{FF2B5EF4-FFF2-40B4-BE49-F238E27FC236}">
                <a16:creationId xmlns:a16="http://schemas.microsoft.com/office/drawing/2014/main" id="{0F495C89-9DFD-BE46-888D-2F5E615BF994}"/>
              </a:ext>
            </a:extLst>
          </p:cNvPr>
          <p:cNvSpPr>
            <a:spLocks noGrp="1"/>
          </p:cNvSpPr>
          <p:nvPr>
            <p:ph type="body" sz="quarter" idx="10"/>
          </p:nvPr>
        </p:nvSpPr>
        <p:spPr>
          <a:xfrm>
            <a:off x="301042" y="2327489"/>
            <a:ext cx="4497450" cy="417862"/>
          </a:xfrm>
        </p:spPr>
        <p:txBody>
          <a:bodyPr lIns="0" tIns="0" rIns="0" bIns="0" anchor="t"/>
          <a:lstStyle/>
          <a:p>
            <a:r>
              <a:rPr lang="en-US" sz="4800" dirty="0">
                <a:solidFill>
                  <a:srgbClr val="FFFFFF"/>
                </a:solidFill>
              </a:rPr>
              <a:t>Aurelius </a:t>
            </a:r>
            <a:endParaRPr lang="en-ES" sz="4000" b="0">
              <a:solidFill>
                <a:srgbClr val="FFFFFF"/>
              </a:solidFill>
            </a:endParaRPr>
          </a:p>
          <a:p>
            <a:r>
              <a:rPr lang="es-ES" sz="4000" b="0" dirty="0">
                <a:solidFill>
                  <a:schemeClr val="accent2"/>
                </a:solidFill>
              </a:rPr>
              <a:t>Use Case </a:t>
            </a:r>
            <a:r>
              <a:rPr lang="es-ES" sz="4000" b="0" dirty="0" err="1">
                <a:solidFill>
                  <a:schemeClr val="accent2"/>
                </a:solidFill>
              </a:rPr>
              <a:t>Discussion</a:t>
            </a:r>
            <a:endParaRPr lang="en-ES" sz="4000" b="0">
              <a:solidFill>
                <a:schemeClr val="accent2"/>
              </a:solidFill>
              <a:cs typeface="Arial"/>
            </a:endParaRPr>
          </a:p>
        </p:txBody>
      </p:sp>
      <p:pic>
        <p:nvPicPr>
          <p:cNvPr id="2" name="Picture 1">
            <a:extLst>
              <a:ext uri="{FF2B5EF4-FFF2-40B4-BE49-F238E27FC236}">
                <a16:creationId xmlns:a16="http://schemas.microsoft.com/office/drawing/2014/main" id="{8273EE78-251F-DD68-564A-87CD1F26CA52}"/>
              </a:ext>
            </a:extLst>
          </p:cNvPr>
          <p:cNvPicPr>
            <a:picLocks noChangeAspect="1"/>
          </p:cNvPicPr>
          <p:nvPr/>
        </p:nvPicPr>
        <p:blipFill rotWithShape="1">
          <a:blip r:embed="rId3"/>
          <a:srcRect r="28944"/>
          <a:stretch/>
        </p:blipFill>
        <p:spPr>
          <a:xfrm>
            <a:off x="3473311" y="514691"/>
            <a:ext cx="3412121" cy="3683733"/>
          </a:xfrm>
          <a:prstGeom prst="rect">
            <a:avLst/>
          </a:prstGeom>
        </p:spPr>
      </p:pic>
    </p:spTree>
    <p:extLst>
      <p:ext uri="{BB962C8B-B14F-4D97-AF65-F5344CB8AC3E}">
        <p14:creationId xmlns:p14="http://schemas.microsoft.com/office/powerpoint/2010/main" val="1478002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6F8016-CF56-72C1-B4DC-D4750EF8D63A}"/>
              </a:ext>
            </a:extLst>
          </p:cNvPr>
          <p:cNvSpPr>
            <a:spLocks noGrp="1"/>
          </p:cNvSpPr>
          <p:nvPr>
            <p:ph type="body" sz="quarter" idx="12"/>
          </p:nvPr>
        </p:nvSpPr>
        <p:spPr>
          <a:xfrm>
            <a:off x="2671211" y="1971675"/>
            <a:ext cx="3801578" cy="600075"/>
          </a:xfrm>
        </p:spPr>
        <p:txBody>
          <a:bodyPr/>
          <a:lstStyle/>
          <a:p>
            <a:pPr algn="ctr"/>
            <a:r>
              <a:rPr lang="en-US" sz="3600" dirty="0">
                <a:latin typeface="Bahnschrift" panose="020B0502040204020203" pitchFamily="34" charset="0"/>
              </a:rPr>
              <a:t>Demo &amp; Solution</a:t>
            </a:r>
          </a:p>
        </p:txBody>
      </p:sp>
    </p:spTree>
    <p:extLst>
      <p:ext uri="{BB962C8B-B14F-4D97-AF65-F5344CB8AC3E}">
        <p14:creationId xmlns:p14="http://schemas.microsoft.com/office/powerpoint/2010/main" val="3748214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6F8016-CF56-72C1-B4DC-D4750EF8D63A}"/>
              </a:ext>
            </a:extLst>
          </p:cNvPr>
          <p:cNvSpPr>
            <a:spLocks noGrp="1"/>
          </p:cNvSpPr>
          <p:nvPr>
            <p:ph type="body" sz="quarter" idx="12"/>
          </p:nvPr>
        </p:nvSpPr>
        <p:spPr>
          <a:xfrm>
            <a:off x="2671211" y="1971675"/>
            <a:ext cx="3801578" cy="600075"/>
          </a:xfrm>
        </p:spPr>
        <p:txBody>
          <a:bodyPr/>
          <a:lstStyle/>
          <a:p>
            <a:pPr algn="ctr"/>
            <a:r>
              <a:rPr lang="en-US" sz="3600" dirty="0">
                <a:latin typeface="Bahnschrift" panose="020B0502040204020203" pitchFamily="34" charset="0"/>
              </a:rPr>
              <a:t>Tools and Procedures</a:t>
            </a:r>
          </a:p>
        </p:txBody>
      </p:sp>
    </p:spTree>
    <p:extLst>
      <p:ext uri="{BB962C8B-B14F-4D97-AF65-F5344CB8AC3E}">
        <p14:creationId xmlns:p14="http://schemas.microsoft.com/office/powerpoint/2010/main" val="2480257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a:extLst>
              <a:ext uri="{FF2B5EF4-FFF2-40B4-BE49-F238E27FC236}">
                <a16:creationId xmlns:a16="http://schemas.microsoft.com/office/drawing/2014/main" id="{46A26311-7EF1-56DE-4DA8-5EDA266CE8E5}"/>
              </a:ext>
            </a:extLst>
          </p:cNvPr>
          <p:cNvGraphicFramePr>
            <a:graphicFrameLocks noChangeAspect="1"/>
          </p:cNvGraphicFramePr>
          <p:nvPr>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 imgW="503" imgH="503" progId="TCLayout.ActiveDocument.1">
                  <p:embed/>
                </p:oleObj>
              </mc:Choice>
              <mc:Fallback>
                <p:oleObj name="think-cell Slide" r:id="rId4" imgW="503" imgH="503" progId="TCLayout.ActiveDocument.1">
                  <p:embed/>
                  <p:pic>
                    <p:nvPicPr>
                      <p:cNvPr id="28" name="Object 27" hidden="1">
                        <a:extLst>
                          <a:ext uri="{FF2B5EF4-FFF2-40B4-BE49-F238E27FC236}">
                            <a16:creationId xmlns:a16="http://schemas.microsoft.com/office/drawing/2014/main" id="{46A26311-7EF1-56DE-4DA8-5EDA266CE8E5}"/>
                          </a:ext>
                        </a:extLst>
                      </p:cNvPr>
                      <p:cNvPicPr/>
                      <p:nvPr/>
                    </p:nvPicPr>
                    <p:blipFill>
                      <a:blip r:embed="rId5"/>
                      <a:stretch>
                        <a:fillRect/>
                      </a:stretch>
                    </p:blipFill>
                    <p:spPr>
                      <a:xfrm>
                        <a:off x="1589" y="1589"/>
                        <a:ext cx="1588" cy="1588"/>
                      </a:xfrm>
                      <a:prstGeom prst="rect">
                        <a:avLst/>
                      </a:prstGeom>
                    </p:spPr>
                  </p:pic>
                </p:oleObj>
              </mc:Fallback>
            </mc:AlternateContent>
          </a:graphicData>
        </a:graphic>
      </p:graphicFrame>
      <p:pic>
        <p:nvPicPr>
          <p:cNvPr id="32" name="Graphic 31" descr="Race Flag with solid fill">
            <a:extLst>
              <a:ext uri="{FF2B5EF4-FFF2-40B4-BE49-F238E27FC236}">
                <a16:creationId xmlns:a16="http://schemas.microsoft.com/office/drawing/2014/main" id="{446E7E55-13E8-C10F-972C-15B6212807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99689" y="2772514"/>
            <a:ext cx="310896" cy="310896"/>
          </a:xfrm>
          <a:prstGeom prst="rect">
            <a:avLst/>
          </a:prstGeom>
        </p:spPr>
      </p:pic>
      <p:pic>
        <p:nvPicPr>
          <p:cNvPr id="27" name="Graphic 26" descr="Handshake with solid fill">
            <a:extLst>
              <a:ext uri="{FF2B5EF4-FFF2-40B4-BE49-F238E27FC236}">
                <a16:creationId xmlns:a16="http://schemas.microsoft.com/office/drawing/2014/main" id="{73B1D323-788B-6F9B-6FE1-FA96088A1B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956" y="2772514"/>
            <a:ext cx="310896" cy="310896"/>
          </a:xfrm>
          <a:prstGeom prst="rect">
            <a:avLst/>
          </a:prstGeom>
        </p:spPr>
      </p:pic>
      <p:sp>
        <p:nvSpPr>
          <p:cNvPr id="2" name="Text Placeholder 1">
            <a:extLst>
              <a:ext uri="{FF2B5EF4-FFF2-40B4-BE49-F238E27FC236}">
                <a16:creationId xmlns:a16="http://schemas.microsoft.com/office/drawing/2014/main" id="{A79CCF8A-66B4-6C40-A0A3-19A825FB8C96}"/>
              </a:ext>
            </a:extLst>
          </p:cNvPr>
          <p:cNvSpPr>
            <a:spLocks noGrp="1"/>
          </p:cNvSpPr>
          <p:nvPr>
            <p:ph type="body" sz="quarter" idx="13"/>
          </p:nvPr>
        </p:nvSpPr>
        <p:spPr>
          <a:xfrm>
            <a:off x="4735507" y="1294098"/>
            <a:ext cx="1778166" cy="272946"/>
          </a:xfrm>
        </p:spPr>
        <p:txBody>
          <a:bodyPr/>
          <a:lstStyle/>
          <a:p>
            <a:r>
              <a:rPr lang="en-US" dirty="0"/>
              <a:t>Analysis &amp; Model</a:t>
            </a:r>
          </a:p>
        </p:txBody>
      </p:sp>
      <p:sp>
        <p:nvSpPr>
          <p:cNvPr id="3" name="Text Placeholder 2">
            <a:extLst>
              <a:ext uri="{FF2B5EF4-FFF2-40B4-BE49-F238E27FC236}">
                <a16:creationId xmlns:a16="http://schemas.microsoft.com/office/drawing/2014/main" id="{160E30BB-A0B7-174E-A4B6-B9E41BCE726C}"/>
              </a:ext>
            </a:extLst>
          </p:cNvPr>
          <p:cNvSpPr>
            <a:spLocks noGrp="1"/>
          </p:cNvSpPr>
          <p:nvPr>
            <p:ph type="body" sz="quarter" idx="14"/>
          </p:nvPr>
        </p:nvSpPr>
        <p:spPr>
          <a:xfrm>
            <a:off x="4735508" y="1597549"/>
            <a:ext cx="2103178" cy="680292"/>
          </a:xfrm>
        </p:spPr>
        <p:txBody>
          <a:bodyPr/>
          <a:lstStyle/>
          <a:p>
            <a:r>
              <a:rPr lang="en-US" dirty="0"/>
              <a:t>Google </a:t>
            </a:r>
            <a:r>
              <a:rPr lang="en-US" dirty="0" err="1"/>
              <a:t>Colab</a:t>
            </a:r>
            <a:r>
              <a:rPr lang="en-US" dirty="0"/>
              <a:t>+ python used share and visualize the model</a:t>
            </a:r>
          </a:p>
        </p:txBody>
      </p:sp>
      <p:sp>
        <p:nvSpPr>
          <p:cNvPr id="4" name="Text Placeholder 3">
            <a:extLst>
              <a:ext uri="{FF2B5EF4-FFF2-40B4-BE49-F238E27FC236}">
                <a16:creationId xmlns:a16="http://schemas.microsoft.com/office/drawing/2014/main" id="{587FF185-5958-0D45-B8AB-94C918FBF54B}"/>
              </a:ext>
            </a:extLst>
          </p:cNvPr>
          <p:cNvSpPr>
            <a:spLocks noGrp="1"/>
          </p:cNvSpPr>
          <p:nvPr>
            <p:ph type="body" sz="quarter" idx="15"/>
          </p:nvPr>
        </p:nvSpPr>
        <p:spPr>
          <a:xfrm>
            <a:off x="604659" y="1252636"/>
            <a:ext cx="2123632" cy="272946"/>
          </a:xfrm>
        </p:spPr>
        <p:txBody>
          <a:bodyPr/>
          <a:lstStyle/>
          <a:p>
            <a:r>
              <a:rPr lang="en-US" dirty="0"/>
              <a:t>Ingestion &amp; Control</a:t>
            </a:r>
          </a:p>
        </p:txBody>
      </p:sp>
      <p:sp>
        <p:nvSpPr>
          <p:cNvPr id="5" name="Text Placeholder 4">
            <a:extLst>
              <a:ext uri="{FF2B5EF4-FFF2-40B4-BE49-F238E27FC236}">
                <a16:creationId xmlns:a16="http://schemas.microsoft.com/office/drawing/2014/main" id="{16CFBDDD-F55D-E840-B7FF-3EB2D37642E5}"/>
              </a:ext>
            </a:extLst>
          </p:cNvPr>
          <p:cNvSpPr>
            <a:spLocks noGrp="1"/>
          </p:cNvSpPr>
          <p:nvPr>
            <p:ph type="body" sz="quarter" idx="16"/>
          </p:nvPr>
        </p:nvSpPr>
        <p:spPr>
          <a:xfrm>
            <a:off x="604661" y="1516759"/>
            <a:ext cx="1973298" cy="680292"/>
          </a:xfrm>
        </p:spPr>
        <p:txBody>
          <a:bodyPr/>
          <a:lstStyle/>
          <a:p>
            <a:r>
              <a:rPr lang="en-US" dirty="0"/>
              <a:t>Solution built to allow for easy replacement of connectors</a:t>
            </a:r>
          </a:p>
        </p:txBody>
      </p:sp>
      <p:sp>
        <p:nvSpPr>
          <p:cNvPr id="6" name="Text Placeholder 5">
            <a:extLst>
              <a:ext uri="{FF2B5EF4-FFF2-40B4-BE49-F238E27FC236}">
                <a16:creationId xmlns:a16="http://schemas.microsoft.com/office/drawing/2014/main" id="{A8E73109-696F-AA4E-948B-69539F0CC933}"/>
              </a:ext>
            </a:extLst>
          </p:cNvPr>
          <p:cNvSpPr>
            <a:spLocks noGrp="1"/>
          </p:cNvSpPr>
          <p:nvPr>
            <p:ph type="body" sz="quarter" idx="17"/>
          </p:nvPr>
        </p:nvSpPr>
        <p:spPr>
          <a:xfrm>
            <a:off x="2688365" y="1252636"/>
            <a:ext cx="2203165" cy="272946"/>
          </a:xfrm>
        </p:spPr>
        <p:txBody>
          <a:bodyPr/>
          <a:lstStyle/>
          <a:p>
            <a:r>
              <a:rPr lang="en-US" dirty="0"/>
              <a:t>Data Exploration</a:t>
            </a:r>
          </a:p>
        </p:txBody>
      </p:sp>
      <p:sp>
        <p:nvSpPr>
          <p:cNvPr id="7" name="Text Placeholder 6">
            <a:extLst>
              <a:ext uri="{FF2B5EF4-FFF2-40B4-BE49-F238E27FC236}">
                <a16:creationId xmlns:a16="http://schemas.microsoft.com/office/drawing/2014/main" id="{34229FCE-FA8E-0B49-9C0A-9C9E00363DCA}"/>
              </a:ext>
            </a:extLst>
          </p:cNvPr>
          <p:cNvSpPr>
            <a:spLocks noGrp="1"/>
          </p:cNvSpPr>
          <p:nvPr>
            <p:ph type="body" sz="quarter" idx="18"/>
          </p:nvPr>
        </p:nvSpPr>
        <p:spPr>
          <a:xfrm>
            <a:off x="2688366" y="1516759"/>
            <a:ext cx="1986674" cy="389317"/>
          </a:xfrm>
        </p:spPr>
        <p:txBody>
          <a:bodyPr/>
          <a:lstStyle/>
          <a:p>
            <a:r>
              <a:rPr lang="en-US" dirty="0"/>
              <a:t>Alteryx Model is good for fast analysis but not scalable</a:t>
            </a:r>
          </a:p>
        </p:txBody>
      </p:sp>
      <p:sp>
        <p:nvSpPr>
          <p:cNvPr id="8" name="Text Placeholder 7">
            <a:extLst>
              <a:ext uri="{FF2B5EF4-FFF2-40B4-BE49-F238E27FC236}">
                <a16:creationId xmlns:a16="http://schemas.microsoft.com/office/drawing/2014/main" id="{EF0E6AB6-31D4-A04D-B74B-9341D8FE6392}"/>
              </a:ext>
            </a:extLst>
          </p:cNvPr>
          <p:cNvSpPr>
            <a:spLocks noGrp="1"/>
          </p:cNvSpPr>
          <p:nvPr>
            <p:ph type="body" sz="quarter" idx="19"/>
          </p:nvPr>
        </p:nvSpPr>
        <p:spPr>
          <a:xfrm>
            <a:off x="6997275" y="1299282"/>
            <a:ext cx="1807525" cy="220800"/>
          </a:xfrm>
        </p:spPr>
        <p:txBody>
          <a:bodyPr/>
          <a:lstStyle/>
          <a:p>
            <a:r>
              <a:rPr lang="en-US" dirty="0"/>
              <a:t>Data Visualization</a:t>
            </a:r>
          </a:p>
        </p:txBody>
      </p:sp>
      <p:sp>
        <p:nvSpPr>
          <p:cNvPr id="9" name="Text Placeholder 8">
            <a:extLst>
              <a:ext uri="{FF2B5EF4-FFF2-40B4-BE49-F238E27FC236}">
                <a16:creationId xmlns:a16="http://schemas.microsoft.com/office/drawing/2014/main" id="{5DF7DD82-24BA-0A41-9588-9FBBE9852857}"/>
              </a:ext>
            </a:extLst>
          </p:cNvPr>
          <p:cNvSpPr>
            <a:spLocks noGrp="1"/>
          </p:cNvSpPr>
          <p:nvPr>
            <p:ph type="body" sz="quarter" idx="20"/>
          </p:nvPr>
        </p:nvSpPr>
        <p:spPr>
          <a:xfrm>
            <a:off x="6997276" y="1592901"/>
            <a:ext cx="1933531" cy="680292"/>
          </a:xfrm>
        </p:spPr>
        <p:txBody>
          <a:bodyPr/>
          <a:lstStyle/>
          <a:p>
            <a:r>
              <a:rPr lang="en-US" dirty="0"/>
              <a:t>Output tables shared via connector to tableau web </a:t>
            </a:r>
          </a:p>
        </p:txBody>
      </p:sp>
      <p:cxnSp>
        <p:nvCxnSpPr>
          <p:cNvPr id="12" name="Straight Connector 11">
            <a:extLst>
              <a:ext uri="{FF2B5EF4-FFF2-40B4-BE49-F238E27FC236}">
                <a16:creationId xmlns:a16="http://schemas.microsoft.com/office/drawing/2014/main" id="{92A04D7D-8E63-A546-9ACB-C8590F7DB1C8}"/>
              </a:ext>
            </a:extLst>
          </p:cNvPr>
          <p:cNvCxnSpPr>
            <a:cxnSpLocks/>
          </p:cNvCxnSpPr>
          <p:nvPr/>
        </p:nvCxnSpPr>
        <p:spPr>
          <a:xfrm>
            <a:off x="535709" y="3101367"/>
            <a:ext cx="819912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955CF128-3C7D-CE4A-9389-D415D3AB2A2B}"/>
              </a:ext>
            </a:extLst>
          </p:cNvPr>
          <p:cNvSpPr/>
          <p:nvPr/>
        </p:nvSpPr>
        <p:spPr>
          <a:xfrm>
            <a:off x="411092" y="2990965"/>
            <a:ext cx="220805" cy="220805"/>
          </a:xfrm>
          <a:prstGeom prst="ellipse">
            <a:avLst/>
          </a:prstGeom>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FFFFFF"/>
              </a:solidFill>
              <a:latin typeface="Arial" panose="020B0604020202020204"/>
            </a:endParaRPr>
          </a:p>
        </p:txBody>
      </p:sp>
      <p:sp>
        <p:nvSpPr>
          <p:cNvPr id="14" name="Oval 13">
            <a:extLst>
              <a:ext uri="{FF2B5EF4-FFF2-40B4-BE49-F238E27FC236}">
                <a16:creationId xmlns:a16="http://schemas.microsoft.com/office/drawing/2014/main" id="{06643604-2B21-CA48-B04C-9D90BF4220B5}"/>
              </a:ext>
            </a:extLst>
          </p:cNvPr>
          <p:cNvSpPr/>
          <p:nvPr/>
        </p:nvSpPr>
        <p:spPr>
          <a:xfrm>
            <a:off x="2467560" y="2990965"/>
            <a:ext cx="220805" cy="220805"/>
          </a:xfrm>
          <a:prstGeom prst="ellipse">
            <a:avLst/>
          </a:prstGeom>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FFFFFF"/>
              </a:solidFill>
              <a:latin typeface="Arial" panose="020B0604020202020204"/>
            </a:endParaRPr>
          </a:p>
        </p:txBody>
      </p:sp>
      <p:sp>
        <p:nvSpPr>
          <p:cNvPr id="15" name="Oval 14">
            <a:extLst>
              <a:ext uri="{FF2B5EF4-FFF2-40B4-BE49-F238E27FC236}">
                <a16:creationId xmlns:a16="http://schemas.microsoft.com/office/drawing/2014/main" id="{BFDAD7F7-F957-4C41-A14C-C53DFB782A35}"/>
              </a:ext>
            </a:extLst>
          </p:cNvPr>
          <p:cNvSpPr/>
          <p:nvPr/>
        </p:nvSpPr>
        <p:spPr>
          <a:xfrm>
            <a:off x="4524028" y="2990965"/>
            <a:ext cx="220805" cy="220805"/>
          </a:xfrm>
          <a:prstGeom prst="ellipse">
            <a:avLst/>
          </a:prstGeom>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FFFFFF"/>
              </a:solidFill>
              <a:latin typeface="Arial" panose="020B0604020202020204"/>
            </a:endParaRPr>
          </a:p>
        </p:txBody>
      </p:sp>
      <p:sp>
        <p:nvSpPr>
          <p:cNvPr id="16" name="Oval 15">
            <a:extLst>
              <a:ext uri="{FF2B5EF4-FFF2-40B4-BE49-F238E27FC236}">
                <a16:creationId xmlns:a16="http://schemas.microsoft.com/office/drawing/2014/main" id="{FCB36579-5C9E-D940-8AB3-5E2EE63D2A2E}"/>
              </a:ext>
            </a:extLst>
          </p:cNvPr>
          <p:cNvSpPr/>
          <p:nvPr/>
        </p:nvSpPr>
        <p:spPr>
          <a:xfrm>
            <a:off x="6743145" y="2990965"/>
            <a:ext cx="220805" cy="220805"/>
          </a:xfrm>
          <a:prstGeom prst="ellipse">
            <a:avLst/>
          </a:prstGeom>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FFFFFF"/>
              </a:solidFill>
              <a:latin typeface="Arial" panose="020B0604020202020204"/>
            </a:endParaRPr>
          </a:p>
        </p:txBody>
      </p:sp>
      <p:cxnSp>
        <p:nvCxnSpPr>
          <p:cNvPr id="17" name="Straight Connector 16">
            <a:extLst>
              <a:ext uri="{FF2B5EF4-FFF2-40B4-BE49-F238E27FC236}">
                <a16:creationId xmlns:a16="http://schemas.microsoft.com/office/drawing/2014/main" id="{380D8B75-727A-C743-AA61-5DEE19E313B7}"/>
              </a:ext>
            </a:extLst>
          </p:cNvPr>
          <p:cNvCxnSpPr>
            <a:cxnSpLocks/>
          </p:cNvCxnSpPr>
          <p:nvPr/>
        </p:nvCxnSpPr>
        <p:spPr>
          <a:xfrm flipV="1">
            <a:off x="6853546" y="1566798"/>
            <a:ext cx="0" cy="1397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57ECF31-9F41-414C-B240-82704BA89660}"/>
              </a:ext>
            </a:extLst>
          </p:cNvPr>
          <p:cNvCxnSpPr>
            <a:cxnSpLocks/>
          </p:cNvCxnSpPr>
          <p:nvPr/>
        </p:nvCxnSpPr>
        <p:spPr>
          <a:xfrm flipV="1">
            <a:off x="2577961" y="1446760"/>
            <a:ext cx="0" cy="14582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905765-4597-9C47-9FE7-E02A5150C1F4}"/>
              </a:ext>
            </a:extLst>
          </p:cNvPr>
          <p:cNvCxnSpPr>
            <a:cxnSpLocks/>
          </p:cNvCxnSpPr>
          <p:nvPr/>
        </p:nvCxnSpPr>
        <p:spPr>
          <a:xfrm flipV="1">
            <a:off x="518294" y="1547606"/>
            <a:ext cx="0" cy="1397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E0E0E0-D8E3-AF43-9283-1EC0259C6B45}"/>
              </a:ext>
            </a:extLst>
          </p:cNvPr>
          <p:cNvCxnSpPr>
            <a:cxnSpLocks/>
          </p:cNvCxnSpPr>
          <p:nvPr/>
        </p:nvCxnSpPr>
        <p:spPr>
          <a:xfrm flipV="1">
            <a:off x="4637712" y="1478781"/>
            <a:ext cx="0" cy="1397179"/>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 Placeholder 1">
            <a:extLst>
              <a:ext uri="{FF2B5EF4-FFF2-40B4-BE49-F238E27FC236}">
                <a16:creationId xmlns:a16="http://schemas.microsoft.com/office/drawing/2014/main" id="{4DAA8E50-2601-563F-FE05-0A8EE0871113}"/>
              </a:ext>
            </a:extLst>
          </p:cNvPr>
          <p:cNvSpPr txBox="1">
            <a:spLocks/>
          </p:cNvSpPr>
          <p:nvPr/>
        </p:nvSpPr>
        <p:spPr>
          <a:xfrm>
            <a:off x="322115" y="385475"/>
            <a:ext cx="7560568" cy="515937"/>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lang="en-US" sz="2800" b="1" kern="1200" spc="-60" baseline="0" dirty="0">
                <a:solidFill>
                  <a:schemeClr val="accent2"/>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800" b="1" i="0" u="none" strike="noStrike" kern="1200" cap="none" spc="-60" normalizeH="0" baseline="0" noProof="1">
                <a:ln>
                  <a:noFill/>
                </a:ln>
                <a:solidFill>
                  <a:srgbClr val="38D330"/>
                </a:solidFill>
                <a:effectLst/>
                <a:uLnTx/>
                <a:uFillTx/>
                <a:latin typeface="Bahnschrift" panose="020B0502040204020203" pitchFamily="34" charset="0"/>
              </a:rPr>
              <a:t>Architecture of the Solution</a:t>
            </a:r>
            <a:endParaRPr kumimoji="0" lang="en-US" sz="2000" b="0" i="0" u="none" strike="noStrike" kern="1200" cap="none" spc="0" normalizeH="0" baseline="0" noProof="0" dirty="0">
              <a:ln>
                <a:noFill/>
              </a:ln>
              <a:solidFill>
                <a:srgbClr val="38D330"/>
              </a:solidFill>
              <a:effectLst/>
              <a:uLnTx/>
              <a:uFillTx/>
              <a:latin typeface="Bahnschrift" panose="020B0502040204020203" pitchFamily="34" charset="0"/>
            </a:endParaRPr>
          </a:p>
        </p:txBody>
      </p:sp>
      <p:pic>
        <p:nvPicPr>
          <p:cNvPr id="3074" name="Picture 2" descr="GitHub Logo, symbol, meaning, history, PNG, brand">
            <a:extLst>
              <a:ext uri="{FF2B5EF4-FFF2-40B4-BE49-F238E27FC236}">
                <a16:creationId xmlns:a16="http://schemas.microsoft.com/office/drawing/2014/main" id="{DC4826E0-5CE6-4959-9F90-DFA81A7BE0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5736" y="1845837"/>
            <a:ext cx="745305" cy="4192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lteryx Help Documentation">
            <a:extLst>
              <a:ext uri="{FF2B5EF4-FFF2-40B4-BE49-F238E27FC236}">
                <a16:creationId xmlns:a16="http://schemas.microsoft.com/office/drawing/2014/main" id="{664CD8C7-622C-114D-442F-DD7CB92835D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32600" y="2340724"/>
            <a:ext cx="970857" cy="27294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oogle Drive Logo (2023) - Free Download PNG, SVG, AI">
            <a:extLst>
              <a:ext uri="{FF2B5EF4-FFF2-40B4-BE49-F238E27FC236}">
                <a16:creationId xmlns:a16="http://schemas.microsoft.com/office/drawing/2014/main" id="{60F56F8A-EC2A-AC0A-D905-1C1CBA3F94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2622" y="2128053"/>
            <a:ext cx="469180" cy="41923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Welcome To Colaboratory - Colaboratory">
            <a:extLst>
              <a:ext uri="{FF2B5EF4-FFF2-40B4-BE49-F238E27FC236}">
                <a16:creationId xmlns:a16="http://schemas.microsoft.com/office/drawing/2014/main" id="{18CED21E-7F91-06B7-58BD-5B9699FBE08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43178" y="2144686"/>
            <a:ext cx="615296" cy="61529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Alteryx Analytics Cloud Platform - A Technical Ove ...">
            <a:extLst>
              <a:ext uri="{FF2B5EF4-FFF2-40B4-BE49-F238E27FC236}">
                <a16:creationId xmlns:a16="http://schemas.microsoft.com/office/drawing/2014/main" id="{09C0D682-2B84-4BE0-B63F-693BA40C2D6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8539" y="2441248"/>
            <a:ext cx="636102" cy="31805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63A95B5E-C7E0-E674-9EC2-07BE256FFE5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67272" y="2197019"/>
            <a:ext cx="498812" cy="49881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a:extLst>
              <a:ext uri="{FF2B5EF4-FFF2-40B4-BE49-F238E27FC236}">
                <a16:creationId xmlns:a16="http://schemas.microsoft.com/office/drawing/2014/main" id="{1A7E297A-76E3-2629-71AB-CAD1BEFDBFB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46743" y="2275441"/>
            <a:ext cx="498812" cy="498812"/>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ableau - B-New - Tableau helps people see and understand data">
            <a:extLst>
              <a:ext uri="{FF2B5EF4-FFF2-40B4-BE49-F238E27FC236}">
                <a16:creationId xmlns:a16="http://schemas.microsoft.com/office/drawing/2014/main" id="{2A30331F-341E-961E-264D-6579F34ABCE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11469" y="-2477196"/>
            <a:ext cx="4413121" cy="303513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Tableau - B-New - Tableau helps people see and understand data">
            <a:extLst>
              <a:ext uri="{FF2B5EF4-FFF2-40B4-BE49-F238E27FC236}">
                <a16:creationId xmlns:a16="http://schemas.microsoft.com/office/drawing/2014/main" id="{9F1D7CC2-EB12-6139-3CCF-17AF4FAD9AD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91087" y="2185954"/>
            <a:ext cx="924077" cy="6355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63B1CF5B-46EE-3861-E1CE-2CDFFAD7DF56}"/>
              </a:ext>
            </a:extLst>
          </p:cNvPr>
          <p:cNvPicPr>
            <a:picLocks noChangeAspect="1"/>
          </p:cNvPicPr>
          <p:nvPr/>
        </p:nvPicPr>
        <p:blipFill>
          <a:blip r:embed="rId17"/>
          <a:stretch>
            <a:fillRect/>
          </a:stretch>
        </p:blipFill>
        <p:spPr>
          <a:xfrm>
            <a:off x="516822" y="3615134"/>
            <a:ext cx="1948758" cy="1172411"/>
          </a:xfrm>
          <a:prstGeom prst="rect">
            <a:avLst/>
          </a:prstGeom>
        </p:spPr>
      </p:pic>
      <p:pic>
        <p:nvPicPr>
          <p:cNvPr id="40" name="Picture 39">
            <a:extLst>
              <a:ext uri="{FF2B5EF4-FFF2-40B4-BE49-F238E27FC236}">
                <a16:creationId xmlns:a16="http://schemas.microsoft.com/office/drawing/2014/main" id="{7BDBAEEA-1207-300E-BB9A-713326D12676}"/>
              </a:ext>
            </a:extLst>
          </p:cNvPr>
          <p:cNvPicPr>
            <a:picLocks noChangeAspect="1"/>
          </p:cNvPicPr>
          <p:nvPr/>
        </p:nvPicPr>
        <p:blipFill>
          <a:blip r:embed="rId18"/>
          <a:stretch>
            <a:fillRect/>
          </a:stretch>
        </p:blipFill>
        <p:spPr>
          <a:xfrm>
            <a:off x="2617389" y="3615134"/>
            <a:ext cx="1909530" cy="1142885"/>
          </a:xfrm>
          <a:prstGeom prst="rect">
            <a:avLst/>
          </a:prstGeom>
        </p:spPr>
      </p:pic>
      <p:pic>
        <p:nvPicPr>
          <p:cNvPr id="41" name="Picture 40">
            <a:extLst>
              <a:ext uri="{FF2B5EF4-FFF2-40B4-BE49-F238E27FC236}">
                <a16:creationId xmlns:a16="http://schemas.microsoft.com/office/drawing/2014/main" id="{5FB68014-EF95-6EA9-E6F1-3323912DC3DB}"/>
              </a:ext>
            </a:extLst>
          </p:cNvPr>
          <p:cNvPicPr>
            <a:picLocks noChangeAspect="1"/>
          </p:cNvPicPr>
          <p:nvPr/>
        </p:nvPicPr>
        <p:blipFill>
          <a:blip r:embed="rId19"/>
          <a:stretch>
            <a:fillRect/>
          </a:stretch>
        </p:blipFill>
        <p:spPr>
          <a:xfrm>
            <a:off x="4673529" y="3562987"/>
            <a:ext cx="2026485" cy="1204860"/>
          </a:xfrm>
          <a:prstGeom prst="rect">
            <a:avLst/>
          </a:prstGeom>
        </p:spPr>
      </p:pic>
      <p:pic>
        <p:nvPicPr>
          <p:cNvPr id="43" name="Picture 42">
            <a:extLst>
              <a:ext uri="{FF2B5EF4-FFF2-40B4-BE49-F238E27FC236}">
                <a16:creationId xmlns:a16="http://schemas.microsoft.com/office/drawing/2014/main" id="{D8197591-7987-7A36-D90C-4144260533D4}"/>
              </a:ext>
            </a:extLst>
          </p:cNvPr>
          <p:cNvPicPr>
            <a:picLocks noChangeAspect="1"/>
          </p:cNvPicPr>
          <p:nvPr/>
        </p:nvPicPr>
        <p:blipFill>
          <a:blip r:embed="rId20"/>
          <a:stretch>
            <a:fillRect/>
          </a:stretch>
        </p:blipFill>
        <p:spPr>
          <a:xfrm>
            <a:off x="6806736" y="3523164"/>
            <a:ext cx="2112261" cy="1204860"/>
          </a:xfrm>
          <a:prstGeom prst="rect">
            <a:avLst/>
          </a:prstGeom>
        </p:spPr>
      </p:pic>
    </p:spTree>
    <p:extLst>
      <p:ext uri="{BB962C8B-B14F-4D97-AF65-F5344CB8AC3E}">
        <p14:creationId xmlns:p14="http://schemas.microsoft.com/office/powerpoint/2010/main" val="2809107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7F1401-C47B-968F-C3D8-8E8488D4C9D6}"/>
              </a:ext>
            </a:extLst>
          </p:cNvPr>
          <p:cNvSpPr>
            <a:spLocks noGrp="1"/>
          </p:cNvSpPr>
          <p:nvPr>
            <p:ph type="body" sz="quarter" idx="10"/>
          </p:nvPr>
        </p:nvSpPr>
        <p:spPr>
          <a:xfrm>
            <a:off x="322113" y="385475"/>
            <a:ext cx="8503480" cy="515937"/>
          </a:xfrm>
        </p:spPr>
        <p:txBody>
          <a:bodyPr/>
          <a:lstStyle/>
          <a:p>
            <a:r>
              <a:rPr lang="en-US" dirty="0">
                <a:latin typeface="Bahnschrift" panose="020B0502040204020203" pitchFamily="34" charset="0"/>
              </a:rPr>
              <a:t>Data Exploration: Alteryx</a:t>
            </a:r>
          </a:p>
        </p:txBody>
      </p:sp>
      <p:grpSp>
        <p:nvGrpSpPr>
          <p:cNvPr id="52" name="Group 51">
            <a:extLst>
              <a:ext uri="{FF2B5EF4-FFF2-40B4-BE49-F238E27FC236}">
                <a16:creationId xmlns:a16="http://schemas.microsoft.com/office/drawing/2014/main" id="{AFEC8859-3E67-AF88-C1E3-BB8CFE6944A2}"/>
              </a:ext>
            </a:extLst>
          </p:cNvPr>
          <p:cNvGrpSpPr/>
          <p:nvPr/>
        </p:nvGrpSpPr>
        <p:grpSpPr>
          <a:xfrm>
            <a:off x="387700" y="1101854"/>
            <a:ext cx="3078513" cy="3806945"/>
            <a:chOff x="4572104" y="1569971"/>
            <a:chExt cx="1616284" cy="2733204"/>
          </a:xfrm>
        </p:grpSpPr>
        <p:sp>
          <p:nvSpPr>
            <p:cNvPr id="61" name="Pentagon 60">
              <a:extLst>
                <a:ext uri="{FF2B5EF4-FFF2-40B4-BE49-F238E27FC236}">
                  <a16:creationId xmlns:a16="http://schemas.microsoft.com/office/drawing/2014/main" id="{7896343C-75E4-99F1-F125-6BAFF7805852}"/>
                </a:ext>
              </a:extLst>
            </p:cNvPr>
            <p:cNvSpPr/>
            <p:nvPr/>
          </p:nvSpPr>
          <p:spPr>
            <a:xfrm rot="5400000">
              <a:off x="5082774" y="1059301"/>
              <a:ext cx="580392" cy="1601732"/>
            </a:xfrm>
            <a:prstGeom prst="homePlate">
              <a:avLst>
                <a:gd name="adj" fmla="val 29816"/>
              </a:avLst>
            </a:prstGeom>
            <a:gradFill>
              <a:gsLst>
                <a:gs pos="0">
                  <a:schemeClr val="accent1">
                    <a:alpha val="86000"/>
                  </a:schemeClr>
                </a:gs>
                <a:gs pos="100000">
                  <a:schemeClr val="accent1">
                    <a:alpha val="31124"/>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2" name="Rounded Rectangle 61">
              <a:extLst>
                <a:ext uri="{FF2B5EF4-FFF2-40B4-BE49-F238E27FC236}">
                  <a16:creationId xmlns:a16="http://schemas.microsoft.com/office/drawing/2014/main" id="{E55D2419-298E-57E7-A6B3-458E552CB432}"/>
                </a:ext>
              </a:extLst>
            </p:cNvPr>
            <p:cNvSpPr/>
            <p:nvPr/>
          </p:nvSpPr>
          <p:spPr>
            <a:xfrm>
              <a:off x="4586656" y="1882116"/>
              <a:ext cx="1601732" cy="2421059"/>
            </a:xfrm>
            <a:prstGeom prst="roundRect">
              <a:avLst/>
            </a:prstGeom>
            <a:gradFill flip="none" rotWithShape="1">
              <a:gsLst>
                <a:gs pos="0">
                  <a:schemeClr val="accent1">
                    <a:alpha val="0"/>
                  </a:schemeClr>
                </a:gs>
                <a:gs pos="100000">
                  <a:schemeClr val="accent1">
                    <a:alpha val="31124"/>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sz="1200"/>
            </a:p>
          </p:txBody>
        </p:sp>
        <p:sp>
          <p:nvSpPr>
            <p:cNvPr id="63" name="TextBox 62">
              <a:extLst>
                <a:ext uri="{FF2B5EF4-FFF2-40B4-BE49-F238E27FC236}">
                  <a16:creationId xmlns:a16="http://schemas.microsoft.com/office/drawing/2014/main" id="{E6FE63A8-54A4-D18E-2AA2-9256EC0234A6}"/>
                </a:ext>
              </a:extLst>
            </p:cNvPr>
            <p:cNvSpPr txBox="1"/>
            <p:nvPr/>
          </p:nvSpPr>
          <p:spPr>
            <a:xfrm>
              <a:off x="4718442" y="1578743"/>
              <a:ext cx="1338159" cy="265163"/>
            </a:xfrm>
            <a:prstGeom prst="rect">
              <a:avLst/>
            </a:prstGeom>
            <a:noFill/>
          </p:spPr>
          <p:txBody>
            <a:bodyPr wrap="square" rtlCol="0">
              <a:spAutoFit/>
            </a:bodyPr>
            <a:lstStyle/>
            <a:p>
              <a:pPr algn="ctr"/>
              <a:r>
                <a:rPr lang="en-US" dirty="0">
                  <a:solidFill>
                    <a:srgbClr val="38D330"/>
                  </a:solidFill>
                  <a:latin typeface="Bahnschrift" panose="020B0502040204020203" pitchFamily="34" charset="0"/>
                </a:rPr>
                <a:t>ETL - Overview</a:t>
              </a:r>
            </a:p>
          </p:txBody>
        </p:sp>
      </p:grpSp>
      <p:pic>
        <p:nvPicPr>
          <p:cNvPr id="53" name="Graphic 52" descr="Gauge with solid fill">
            <a:extLst>
              <a:ext uri="{FF2B5EF4-FFF2-40B4-BE49-F238E27FC236}">
                <a16:creationId xmlns:a16="http://schemas.microsoft.com/office/drawing/2014/main" id="{5CB8B618-2A8E-1662-B59F-EFF507417C82}"/>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522526" y="2173402"/>
            <a:ext cx="339113" cy="374801"/>
          </a:xfrm>
          <a:prstGeom prst="rect">
            <a:avLst/>
          </a:prstGeom>
        </p:spPr>
      </p:pic>
      <p:pic>
        <p:nvPicPr>
          <p:cNvPr id="54" name="Graphic 53" descr="Bar graph with upward trend with solid fill">
            <a:extLst>
              <a:ext uri="{FF2B5EF4-FFF2-40B4-BE49-F238E27FC236}">
                <a16:creationId xmlns:a16="http://schemas.microsoft.com/office/drawing/2014/main" id="{DB0D40C7-AC5C-67AE-67F3-6DDE13EEFCF8}"/>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522526" y="3611780"/>
            <a:ext cx="339113" cy="374801"/>
          </a:xfrm>
          <a:prstGeom prst="rect">
            <a:avLst/>
          </a:prstGeom>
        </p:spPr>
      </p:pic>
      <p:pic>
        <p:nvPicPr>
          <p:cNvPr id="59" name="Graphic 58" descr="Users with solid fill">
            <a:extLst>
              <a:ext uri="{FF2B5EF4-FFF2-40B4-BE49-F238E27FC236}">
                <a16:creationId xmlns:a16="http://schemas.microsoft.com/office/drawing/2014/main" id="{395C5929-7E7C-C845-35CB-8F8DB43747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2526" y="4249938"/>
            <a:ext cx="339113" cy="374801"/>
          </a:xfrm>
          <a:prstGeom prst="rect">
            <a:avLst/>
          </a:prstGeom>
        </p:spPr>
      </p:pic>
      <p:pic>
        <p:nvPicPr>
          <p:cNvPr id="60" name="Graphic 59" descr="Warning with solid fill">
            <a:extLst>
              <a:ext uri="{FF2B5EF4-FFF2-40B4-BE49-F238E27FC236}">
                <a16:creationId xmlns:a16="http://schemas.microsoft.com/office/drawing/2014/main" id="{5DB52136-AEF8-1607-79DF-B2863D95E83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2526" y="2912103"/>
            <a:ext cx="339113" cy="374801"/>
          </a:xfrm>
          <a:prstGeom prst="rect">
            <a:avLst/>
          </a:prstGeom>
        </p:spPr>
      </p:pic>
      <p:sp>
        <p:nvSpPr>
          <p:cNvPr id="116" name="TextBox 115">
            <a:extLst>
              <a:ext uri="{FF2B5EF4-FFF2-40B4-BE49-F238E27FC236}">
                <a16:creationId xmlns:a16="http://schemas.microsoft.com/office/drawing/2014/main" id="{DE57C6F4-C171-05DE-6C36-062ED03473A7}"/>
              </a:ext>
            </a:extLst>
          </p:cNvPr>
          <p:cNvSpPr txBox="1"/>
          <p:nvPr/>
        </p:nvSpPr>
        <p:spPr>
          <a:xfrm>
            <a:off x="1085464" y="1467672"/>
            <a:ext cx="1962536" cy="276999"/>
          </a:xfrm>
          <a:prstGeom prst="rect">
            <a:avLst/>
          </a:prstGeom>
          <a:noFill/>
        </p:spPr>
        <p:txBody>
          <a:bodyPr wrap="square">
            <a:spAutoFit/>
          </a:bodyPr>
          <a:lstStyle/>
          <a:p>
            <a:pPr defTabSz="609555"/>
            <a:r>
              <a:rPr lang="en-GB" sz="1200" dirty="0">
                <a:solidFill>
                  <a:srgbClr val="FFFFFF"/>
                </a:solidFill>
                <a:latin typeface="Arial" panose="020B0604020202020204"/>
              </a:rPr>
              <a:t>Exploration and Clean-up</a:t>
            </a:r>
            <a:endParaRPr lang="en-ES" sz="1200">
              <a:solidFill>
                <a:srgbClr val="FFFFFF"/>
              </a:solidFill>
              <a:latin typeface="Arial" panose="020B0604020202020204"/>
            </a:endParaRPr>
          </a:p>
        </p:txBody>
      </p:sp>
      <p:sp>
        <p:nvSpPr>
          <p:cNvPr id="2063" name="TextBox 2062">
            <a:extLst>
              <a:ext uri="{FF2B5EF4-FFF2-40B4-BE49-F238E27FC236}">
                <a16:creationId xmlns:a16="http://schemas.microsoft.com/office/drawing/2014/main" id="{CF1DA6E2-9E1D-D861-FC4C-0F53599A1614}"/>
              </a:ext>
            </a:extLst>
          </p:cNvPr>
          <p:cNvSpPr txBox="1"/>
          <p:nvPr/>
        </p:nvSpPr>
        <p:spPr>
          <a:xfrm>
            <a:off x="950449" y="2108084"/>
            <a:ext cx="2488047" cy="2554545"/>
          </a:xfrm>
          <a:prstGeom prst="rect">
            <a:avLst/>
          </a:prstGeom>
          <a:noFill/>
        </p:spPr>
        <p:txBody>
          <a:bodyPr wrap="square" lIns="91440" tIns="45720" rIns="91440" bIns="45720" rtlCol="0" anchor="t">
            <a:spAutoFit/>
          </a:bodyPr>
          <a:lstStyle/>
          <a:p>
            <a:endParaRPr lang="en-US" sz="1000" dirty="0">
              <a:solidFill>
                <a:schemeClr val="accent2"/>
              </a:solidFill>
              <a:latin typeface="Bahnschrift" panose="020B0502040204020203" pitchFamily="34" charset="0"/>
            </a:endParaRPr>
          </a:p>
          <a:p>
            <a:r>
              <a:rPr lang="en-US" sz="1000" dirty="0">
                <a:solidFill>
                  <a:schemeClr val="accent2"/>
                </a:solidFill>
                <a:latin typeface="Bahnschrift"/>
                <a:sym typeface="Wingdings" pitchFamily="2" charset="2"/>
              </a:rPr>
              <a:t>Cloud Based Workflow</a:t>
            </a:r>
            <a:r>
              <a:rPr lang="en-US" sz="1000" dirty="0">
                <a:solidFill>
                  <a:schemeClr val="accent3"/>
                </a:solidFill>
                <a:latin typeface="Bahnschrift"/>
                <a:sym typeface="Wingdings" pitchFamily="2" charset="2"/>
              </a:rPr>
              <a:t>: Performed the majority the data quality checks and transformations </a:t>
            </a:r>
            <a:endParaRPr lang="en-US" sz="1000" dirty="0">
              <a:solidFill>
                <a:schemeClr val="bg1"/>
              </a:solidFill>
              <a:latin typeface="Bahnschrift" panose="020B0502040204020203" pitchFamily="34" charset="0"/>
            </a:endParaRPr>
          </a:p>
          <a:p>
            <a:endParaRPr lang="en-US" sz="1000" dirty="0">
              <a:solidFill>
                <a:schemeClr val="bg1"/>
              </a:solidFill>
              <a:latin typeface="Bahnschrift" panose="020B0502040204020203" pitchFamily="34" charset="0"/>
            </a:endParaRPr>
          </a:p>
          <a:p>
            <a:r>
              <a:rPr lang="en-US" sz="1000" dirty="0">
                <a:solidFill>
                  <a:schemeClr val="accent2"/>
                </a:solidFill>
                <a:latin typeface="Bahnschrift"/>
              </a:rPr>
              <a:t>Easy-to-use: </a:t>
            </a:r>
            <a:r>
              <a:rPr lang="en-US" sz="1000" dirty="0">
                <a:solidFill>
                  <a:schemeClr val="accent3"/>
                </a:solidFill>
                <a:latin typeface="Bahnschrift"/>
                <a:sym typeface="Wingdings" pitchFamily="2" charset="2"/>
              </a:rPr>
              <a:t>via containers for an easier explanation and sharing blocks with basic operators but also custom</a:t>
            </a:r>
          </a:p>
          <a:p>
            <a:endParaRPr lang="en-US" sz="1000" dirty="0">
              <a:solidFill>
                <a:schemeClr val="accent2"/>
              </a:solidFill>
              <a:latin typeface="Bahnschrift"/>
            </a:endParaRPr>
          </a:p>
          <a:p>
            <a:endParaRPr lang="en-US" sz="1000" dirty="0">
              <a:solidFill>
                <a:schemeClr val="accent2"/>
              </a:solidFill>
              <a:latin typeface="Bahnschrift"/>
            </a:endParaRPr>
          </a:p>
          <a:p>
            <a:r>
              <a:rPr lang="en-US" sz="1000" dirty="0">
                <a:solidFill>
                  <a:schemeClr val="accent2"/>
                </a:solidFill>
                <a:latin typeface="Bahnschrift"/>
              </a:rPr>
              <a:t>Live connectors: </a:t>
            </a:r>
            <a:r>
              <a:rPr lang="en-US" sz="1000" dirty="0">
                <a:solidFill>
                  <a:schemeClr val="accent3"/>
                </a:solidFill>
                <a:latin typeface="Bahnschrift"/>
                <a:sym typeface="Wingdings" pitchFamily="2" charset="2"/>
              </a:rPr>
              <a:t>to all major providers (snowflake, AWS, Azure, tableau)</a:t>
            </a:r>
            <a:endParaRPr lang="en-US" sz="1000" dirty="0">
              <a:solidFill>
                <a:schemeClr val="bg1"/>
              </a:solidFill>
              <a:latin typeface="Bahnschrift" panose="020B0502040204020203" pitchFamily="34" charset="0"/>
            </a:endParaRPr>
          </a:p>
          <a:p>
            <a:endParaRPr lang="en-US" sz="1000" dirty="0">
              <a:solidFill>
                <a:schemeClr val="bg1"/>
              </a:solidFill>
              <a:latin typeface="Bahnschrift" panose="020B0502040204020203" pitchFamily="34" charset="0"/>
            </a:endParaRPr>
          </a:p>
          <a:p>
            <a:r>
              <a:rPr lang="en-US" sz="1000" dirty="0">
                <a:solidFill>
                  <a:schemeClr val="accent2"/>
                </a:solidFill>
                <a:latin typeface="Bahnschrift"/>
              </a:rPr>
              <a:t>Limitations</a:t>
            </a:r>
            <a:r>
              <a:rPr lang="en-US" sz="1000" dirty="0">
                <a:solidFill>
                  <a:schemeClr val="accent3"/>
                </a:solidFill>
                <a:latin typeface="Bahnschrift"/>
                <a:sym typeface="Wingdings" pitchFamily="2" charset="2"/>
              </a:rPr>
              <a:t> not recommended for large models (slow, propensity to break) good for quick prototyping</a:t>
            </a:r>
            <a:endParaRPr lang="en-US" sz="1000" dirty="0">
              <a:solidFill>
                <a:schemeClr val="bg1"/>
              </a:solidFill>
              <a:latin typeface="Bahnschrift" panose="020B0502040204020203" pitchFamily="34" charset="0"/>
            </a:endParaRPr>
          </a:p>
        </p:txBody>
      </p:sp>
      <p:pic>
        <p:nvPicPr>
          <p:cNvPr id="3" name="Picture 2">
            <a:extLst>
              <a:ext uri="{FF2B5EF4-FFF2-40B4-BE49-F238E27FC236}">
                <a16:creationId xmlns:a16="http://schemas.microsoft.com/office/drawing/2014/main" id="{4EE07588-3533-E121-5ED0-4F15E5C73F5E}"/>
              </a:ext>
            </a:extLst>
          </p:cNvPr>
          <p:cNvPicPr>
            <a:picLocks noChangeAspect="1"/>
          </p:cNvPicPr>
          <p:nvPr/>
        </p:nvPicPr>
        <p:blipFill rotWithShape="1">
          <a:blip r:embed="rId11"/>
          <a:srcRect l="25394" t="18455" r="36449" b="38693"/>
          <a:stretch/>
        </p:blipFill>
        <p:spPr>
          <a:xfrm>
            <a:off x="3744942" y="1101854"/>
            <a:ext cx="4984160" cy="3498253"/>
          </a:xfrm>
          <a:prstGeom prst="rect">
            <a:avLst/>
          </a:prstGeom>
        </p:spPr>
      </p:pic>
    </p:spTree>
    <p:extLst>
      <p:ext uri="{BB962C8B-B14F-4D97-AF65-F5344CB8AC3E}">
        <p14:creationId xmlns:p14="http://schemas.microsoft.com/office/powerpoint/2010/main" val="2064853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7F1401-C47B-968F-C3D8-8E8488D4C9D6}"/>
              </a:ext>
            </a:extLst>
          </p:cNvPr>
          <p:cNvSpPr>
            <a:spLocks noGrp="1"/>
          </p:cNvSpPr>
          <p:nvPr>
            <p:ph type="body" sz="quarter" idx="10"/>
          </p:nvPr>
        </p:nvSpPr>
        <p:spPr>
          <a:xfrm>
            <a:off x="322113" y="385475"/>
            <a:ext cx="8503480" cy="515937"/>
          </a:xfrm>
        </p:spPr>
        <p:txBody>
          <a:bodyPr/>
          <a:lstStyle/>
          <a:p>
            <a:r>
              <a:rPr lang="en-US" dirty="0">
                <a:latin typeface="Bahnschrift" panose="020B0502040204020203" pitchFamily="34" charset="0"/>
              </a:rPr>
              <a:t>Modeling: </a:t>
            </a:r>
            <a:r>
              <a:rPr lang="en-US" dirty="0" err="1">
                <a:latin typeface="Bahnschrift" panose="020B0502040204020203" pitchFamily="34" charset="0"/>
              </a:rPr>
              <a:t>Colab</a:t>
            </a:r>
            <a:endParaRPr lang="en-US" dirty="0">
              <a:latin typeface="Bahnschrift" panose="020B0502040204020203" pitchFamily="34" charset="0"/>
            </a:endParaRPr>
          </a:p>
        </p:txBody>
      </p:sp>
      <p:grpSp>
        <p:nvGrpSpPr>
          <p:cNvPr id="52" name="Group 51">
            <a:extLst>
              <a:ext uri="{FF2B5EF4-FFF2-40B4-BE49-F238E27FC236}">
                <a16:creationId xmlns:a16="http://schemas.microsoft.com/office/drawing/2014/main" id="{AFEC8859-3E67-AF88-C1E3-BB8CFE6944A2}"/>
              </a:ext>
            </a:extLst>
          </p:cNvPr>
          <p:cNvGrpSpPr/>
          <p:nvPr/>
        </p:nvGrpSpPr>
        <p:grpSpPr>
          <a:xfrm>
            <a:off x="387700" y="1101854"/>
            <a:ext cx="3078513" cy="3806945"/>
            <a:chOff x="4572104" y="1569971"/>
            <a:chExt cx="1616284" cy="2733204"/>
          </a:xfrm>
        </p:grpSpPr>
        <p:sp>
          <p:nvSpPr>
            <p:cNvPr id="61" name="Pentagon 60">
              <a:extLst>
                <a:ext uri="{FF2B5EF4-FFF2-40B4-BE49-F238E27FC236}">
                  <a16:creationId xmlns:a16="http://schemas.microsoft.com/office/drawing/2014/main" id="{7896343C-75E4-99F1-F125-6BAFF7805852}"/>
                </a:ext>
              </a:extLst>
            </p:cNvPr>
            <p:cNvSpPr/>
            <p:nvPr/>
          </p:nvSpPr>
          <p:spPr>
            <a:xfrm rot="5400000">
              <a:off x="5082774" y="1059301"/>
              <a:ext cx="580392" cy="1601732"/>
            </a:xfrm>
            <a:prstGeom prst="homePlate">
              <a:avLst>
                <a:gd name="adj" fmla="val 29816"/>
              </a:avLst>
            </a:prstGeom>
            <a:gradFill>
              <a:gsLst>
                <a:gs pos="0">
                  <a:schemeClr val="accent1">
                    <a:alpha val="86000"/>
                  </a:schemeClr>
                </a:gs>
                <a:gs pos="100000">
                  <a:schemeClr val="accent1">
                    <a:alpha val="31124"/>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2" name="Rounded Rectangle 61">
              <a:extLst>
                <a:ext uri="{FF2B5EF4-FFF2-40B4-BE49-F238E27FC236}">
                  <a16:creationId xmlns:a16="http://schemas.microsoft.com/office/drawing/2014/main" id="{E55D2419-298E-57E7-A6B3-458E552CB432}"/>
                </a:ext>
              </a:extLst>
            </p:cNvPr>
            <p:cNvSpPr/>
            <p:nvPr/>
          </p:nvSpPr>
          <p:spPr>
            <a:xfrm>
              <a:off x="4586656" y="1882116"/>
              <a:ext cx="1601732" cy="2421059"/>
            </a:xfrm>
            <a:prstGeom prst="roundRect">
              <a:avLst/>
            </a:prstGeom>
            <a:gradFill flip="none" rotWithShape="1">
              <a:gsLst>
                <a:gs pos="0">
                  <a:schemeClr val="accent1">
                    <a:alpha val="0"/>
                  </a:schemeClr>
                </a:gs>
                <a:gs pos="100000">
                  <a:schemeClr val="accent1">
                    <a:alpha val="31124"/>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sz="1200"/>
            </a:p>
          </p:txBody>
        </p:sp>
        <p:sp>
          <p:nvSpPr>
            <p:cNvPr id="63" name="TextBox 62">
              <a:extLst>
                <a:ext uri="{FF2B5EF4-FFF2-40B4-BE49-F238E27FC236}">
                  <a16:creationId xmlns:a16="http://schemas.microsoft.com/office/drawing/2014/main" id="{E6FE63A8-54A4-D18E-2AA2-9256EC0234A6}"/>
                </a:ext>
              </a:extLst>
            </p:cNvPr>
            <p:cNvSpPr txBox="1"/>
            <p:nvPr/>
          </p:nvSpPr>
          <p:spPr>
            <a:xfrm>
              <a:off x="4718442" y="1578743"/>
              <a:ext cx="1338159" cy="265163"/>
            </a:xfrm>
            <a:prstGeom prst="rect">
              <a:avLst/>
            </a:prstGeom>
            <a:noFill/>
          </p:spPr>
          <p:txBody>
            <a:bodyPr wrap="square" rtlCol="0">
              <a:spAutoFit/>
            </a:bodyPr>
            <a:lstStyle/>
            <a:p>
              <a:pPr algn="ctr"/>
              <a:r>
                <a:rPr lang="en-US" dirty="0">
                  <a:solidFill>
                    <a:srgbClr val="38D330"/>
                  </a:solidFill>
                  <a:latin typeface="Bahnschrift" panose="020B0502040204020203" pitchFamily="34" charset="0"/>
                </a:rPr>
                <a:t>Overview</a:t>
              </a:r>
            </a:p>
          </p:txBody>
        </p:sp>
      </p:grpSp>
      <p:pic>
        <p:nvPicPr>
          <p:cNvPr id="53" name="Graphic 52" descr="Gauge with solid fill">
            <a:extLst>
              <a:ext uri="{FF2B5EF4-FFF2-40B4-BE49-F238E27FC236}">
                <a16:creationId xmlns:a16="http://schemas.microsoft.com/office/drawing/2014/main" id="{5CB8B618-2A8E-1662-B59F-EFF507417C82}"/>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522526" y="2173402"/>
            <a:ext cx="339113" cy="374801"/>
          </a:xfrm>
          <a:prstGeom prst="rect">
            <a:avLst/>
          </a:prstGeom>
        </p:spPr>
      </p:pic>
      <p:pic>
        <p:nvPicPr>
          <p:cNvPr id="54" name="Graphic 53" descr="Bar graph with upward trend with solid fill">
            <a:extLst>
              <a:ext uri="{FF2B5EF4-FFF2-40B4-BE49-F238E27FC236}">
                <a16:creationId xmlns:a16="http://schemas.microsoft.com/office/drawing/2014/main" id="{DB0D40C7-AC5C-67AE-67F3-6DDE13EEFCF8}"/>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522526" y="3611780"/>
            <a:ext cx="339113" cy="374801"/>
          </a:xfrm>
          <a:prstGeom prst="rect">
            <a:avLst/>
          </a:prstGeom>
        </p:spPr>
      </p:pic>
      <p:pic>
        <p:nvPicPr>
          <p:cNvPr id="59" name="Graphic 58" descr="Users with solid fill">
            <a:extLst>
              <a:ext uri="{FF2B5EF4-FFF2-40B4-BE49-F238E27FC236}">
                <a16:creationId xmlns:a16="http://schemas.microsoft.com/office/drawing/2014/main" id="{395C5929-7E7C-C845-35CB-8F8DB43747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2526" y="4249938"/>
            <a:ext cx="339113" cy="374801"/>
          </a:xfrm>
          <a:prstGeom prst="rect">
            <a:avLst/>
          </a:prstGeom>
        </p:spPr>
      </p:pic>
      <p:pic>
        <p:nvPicPr>
          <p:cNvPr id="60" name="Graphic 59" descr="Warning with solid fill">
            <a:extLst>
              <a:ext uri="{FF2B5EF4-FFF2-40B4-BE49-F238E27FC236}">
                <a16:creationId xmlns:a16="http://schemas.microsoft.com/office/drawing/2014/main" id="{5DB52136-AEF8-1607-79DF-B2863D95E83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2526" y="2912103"/>
            <a:ext cx="339113" cy="374801"/>
          </a:xfrm>
          <a:prstGeom prst="rect">
            <a:avLst/>
          </a:prstGeom>
        </p:spPr>
      </p:pic>
      <p:sp>
        <p:nvSpPr>
          <p:cNvPr id="116" name="TextBox 115">
            <a:extLst>
              <a:ext uri="{FF2B5EF4-FFF2-40B4-BE49-F238E27FC236}">
                <a16:creationId xmlns:a16="http://schemas.microsoft.com/office/drawing/2014/main" id="{DE57C6F4-C171-05DE-6C36-062ED03473A7}"/>
              </a:ext>
            </a:extLst>
          </p:cNvPr>
          <p:cNvSpPr txBox="1"/>
          <p:nvPr/>
        </p:nvSpPr>
        <p:spPr>
          <a:xfrm>
            <a:off x="861639" y="1467672"/>
            <a:ext cx="2245355" cy="276999"/>
          </a:xfrm>
          <a:prstGeom prst="rect">
            <a:avLst/>
          </a:prstGeom>
          <a:noFill/>
        </p:spPr>
        <p:txBody>
          <a:bodyPr wrap="square">
            <a:spAutoFit/>
          </a:bodyPr>
          <a:lstStyle/>
          <a:p>
            <a:pPr defTabSz="609555"/>
            <a:r>
              <a:rPr lang="en-GB" sz="1200" dirty="0">
                <a:solidFill>
                  <a:srgbClr val="FFFFFF"/>
                </a:solidFill>
                <a:latin typeface="Arial" panose="020B0604020202020204"/>
              </a:rPr>
              <a:t>Code available for discussion</a:t>
            </a:r>
            <a:endParaRPr lang="en-ES" sz="1200">
              <a:solidFill>
                <a:srgbClr val="FFFFFF"/>
              </a:solidFill>
              <a:latin typeface="Arial" panose="020B0604020202020204"/>
            </a:endParaRPr>
          </a:p>
        </p:txBody>
      </p:sp>
      <p:sp>
        <p:nvSpPr>
          <p:cNvPr id="2063" name="TextBox 2062">
            <a:extLst>
              <a:ext uri="{FF2B5EF4-FFF2-40B4-BE49-F238E27FC236}">
                <a16:creationId xmlns:a16="http://schemas.microsoft.com/office/drawing/2014/main" id="{CF1DA6E2-9E1D-D861-FC4C-0F53599A1614}"/>
              </a:ext>
            </a:extLst>
          </p:cNvPr>
          <p:cNvSpPr txBox="1"/>
          <p:nvPr/>
        </p:nvSpPr>
        <p:spPr>
          <a:xfrm>
            <a:off x="950449" y="2097198"/>
            <a:ext cx="2488047" cy="2708434"/>
          </a:xfrm>
          <a:prstGeom prst="rect">
            <a:avLst/>
          </a:prstGeom>
          <a:noFill/>
        </p:spPr>
        <p:txBody>
          <a:bodyPr wrap="square" lIns="91440" tIns="45720" rIns="91440" bIns="45720" rtlCol="0" anchor="t">
            <a:spAutoFit/>
          </a:bodyPr>
          <a:lstStyle/>
          <a:p>
            <a:endParaRPr lang="en-US" sz="1000" dirty="0">
              <a:solidFill>
                <a:schemeClr val="accent2"/>
              </a:solidFill>
              <a:latin typeface="Bahnschrift" panose="020B0502040204020203" pitchFamily="34" charset="0"/>
            </a:endParaRPr>
          </a:p>
          <a:p>
            <a:r>
              <a:rPr lang="en-US" sz="1000" dirty="0" err="1">
                <a:solidFill>
                  <a:schemeClr val="accent2"/>
                </a:solidFill>
                <a:latin typeface="Bahnschrift"/>
                <a:sym typeface="Wingdings" pitchFamily="2" charset="2"/>
              </a:rPr>
              <a:t>Colab</a:t>
            </a:r>
            <a:r>
              <a:rPr lang="en-US" sz="1000" dirty="0">
                <a:solidFill>
                  <a:schemeClr val="accent3"/>
                </a:solidFill>
                <a:latin typeface="Bahnschrift"/>
                <a:sym typeface="Wingdings" pitchFamily="2" charset="2"/>
              </a:rPr>
              <a:t> Google web-based IDE similar to </a:t>
            </a:r>
            <a:r>
              <a:rPr lang="en-US" sz="1000" dirty="0" err="1">
                <a:solidFill>
                  <a:schemeClr val="accent3"/>
                </a:solidFill>
                <a:latin typeface="Bahnschrift"/>
                <a:sym typeface="Wingdings" pitchFamily="2" charset="2"/>
              </a:rPr>
              <a:t>jupyter</a:t>
            </a:r>
            <a:r>
              <a:rPr lang="en-US" sz="1000" dirty="0">
                <a:solidFill>
                  <a:schemeClr val="accent3"/>
                </a:solidFill>
                <a:latin typeface="Bahnschrift"/>
                <a:sym typeface="Wingdings" pitchFamily="2" charset="2"/>
              </a:rPr>
              <a:t>, </a:t>
            </a:r>
            <a:r>
              <a:rPr lang="en-US" sz="1000" dirty="0" err="1">
                <a:solidFill>
                  <a:schemeClr val="accent3"/>
                </a:solidFill>
                <a:latin typeface="Bahnschrift"/>
                <a:sym typeface="Wingdings" pitchFamily="2" charset="2"/>
              </a:rPr>
              <a:t>etc</a:t>
            </a:r>
            <a:r>
              <a:rPr lang="en-US" sz="1000" dirty="0">
                <a:solidFill>
                  <a:schemeClr val="accent3"/>
                </a:solidFill>
                <a:latin typeface="Bahnschrift"/>
                <a:sym typeface="Wingdings" pitchFamily="2" charset="2"/>
              </a:rPr>
              <a:t> </a:t>
            </a:r>
            <a:endParaRPr lang="en-US" sz="1000" dirty="0">
              <a:solidFill>
                <a:schemeClr val="accent3"/>
              </a:solidFill>
              <a:latin typeface="Bahnschrift"/>
            </a:endParaRPr>
          </a:p>
          <a:p>
            <a:endParaRPr lang="en-US" sz="1000" dirty="0">
              <a:solidFill>
                <a:schemeClr val="bg1"/>
              </a:solidFill>
              <a:latin typeface="Bahnschrift" panose="020B0502040204020203" pitchFamily="34" charset="0"/>
            </a:endParaRPr>
          </a:p>
          <a:p>
            <a:endParaRPr lang="en-US" sz="1000" dirty="0">
              <a:solidFill>
                <a:schemeClr val="bg1"/>
              </a:solidFill>
              <a:latin typeface="Bahnschrift" panose="020B0502040204020203" pitchFamily="34" charset="0"/>
            </a:endParaRPr>
          </a:p>
          <a:p>
            <a:r>
              <a:rPr lang="en-US" sz="1000" dirty="0">
                <a:solidFill>
                  <a:schemeClr val="accent2"/>
                </a:solidFill>
                <a:latin typeface="Bahnschrift"/>
              </a:rPr>
              <a:t>Python-based code: </a:t>
            </a:r>
            <a:r>
              <a:rPr lang="en-US" sz="1000" dirty="0">
                <a:solidFill>
                  <a:schemeClr val="accent3"/>
                </a:solidFill>
                <a:latin typeface="Bahnschrift"/>
                <a:sym typeface="Wingdings" pitchFamily="2" charset="2"/>
              </a:rPr>
              <a:t> all major packages were loaded (step 1) and used (Pandas, </a:t>
            </a:r>
            <a:r>
              <a:rPr lang="en-US" sz="1000" dirty="0" err="1">
                <a:solidFill>
                  <a:schemeClr val="accent3"/>
                </a:solidFill>
                <a:latin typeface="Bahnschrift"/>
                <a:sym typeface="Wingdings" pitchFamily="2" charset="2"/>
              </a:rPr>
              <a:t>numpy</a:t>
            </a:r>
            <a:r>
              <a:rPr lang="en-US" sz="1000" dirty="0">
                <a:solidFill>
                  <a:schemeClr val="accent3"/>
                </a:solidFill>
                <a:latin typeface="Bahnschrift"/>
                <a:sym typeface="Wingdings" pitchFamily="2" charset="2"/>
              </a:rPr>
              <a:t>, </a:t>
            </a:r>
            <a:r>
              <a:rPr lang="en-US" sz="1000" dirty="0" err="1">
                <a:solidFill>
                  <a:schemeClr val="accent3"/>
                </a:solidFill>
                <a:latin typeface="Bahnschrift"/>
                <a:sym typeface="Wingdings" pitchFamily="2" charset="2"/>
              </a:rPr>
              <a:t>pyplot</a:t>
            </a:r>
            <a:r>
              <a:rPr lang="en-US" sz="1000" dirty="0">
                <a:solidFill>
                  <a:schemeClr val="accent3"/>
                </a:solidFill>
                <a:latin typeface="Bahnschrift"/>
                <a:sym typeface="Wingdings" pitchFamily="2" charset="2"/>
              </a:rPr>
              <a:t>, </a:t>
            </a:r>
            <a:r>
              <a:rPr lang="en-US" sz="1000" dirty="0" err="1">
                <a:solidFill>
                  <a:schemeClr val="accent3"/>
                </a:solidFill>
                <a:latin typeface="Bahnschrift"/>
                <a:sym typeface="Wingdings" pitchFamily="2" charset="2"/>
              </a:rPr>
              <a:t>etc</a:t>
            </a:r>
            <a:r>
              <a:rPr lang="en-US" sz="1000" dirty="0">
                <a:solidFill>
                  <a:schemeClr val="accent3"/>
                </a:solidFill>
                <a:latin typeface="Bahnschrift"/>
                <a:sym typeface="Wingdings" pitchFamily="2" charset="2"/>
              </a:rPr>
              <a:t>)</a:t>
            </a:r>
          </a:p>
          <a:p>
            <a:endParaRPr lang="en-US" sz="1000" dirty="0">
              <a:solidFill>
                <a:schemeClr val="accent2"/>
              </a:solidFill>
              <a:latin typeface="Bahnschrift"/>
            </a:endParaRPr>
          </a:p>
          <a:p>
            <a:endParaRPr lang="en-US" sz="1000" dirty="0">
              <a:solidFill>
                <a:schemeClr val="accent2"/>
              </a:solidFill>
              <a:latin typeface="Bahnschrift"/>
            </a:endParaRPr>
          </a:p>
          <a:p>
            <a:r>
              <a:rPr lang="en-US" sz="1000" dirty="0">
                <a:solidFill>
                  <a:schemeClr val="accent2"/>
                </a:solidFill>
                <a:latin typeface="Bahnschrift"/>
              </a:rPr>
              <a:t>Code governance: </a:t>
            </a:r>
            <a:r>
              <a:rPr lang="en-US" sz="1000" dirty="0">
                <a:solidFill>
                  <a:schemeClr val="accent3"/>
                </a:solidFill>
                <a:latin typeface="Bahnschrift"/>
                <a:sym typeface="Wingdings" pitchFamily="2" charset="2"/>
              </a:rPr>
              <a:t>clear distinction between declarations, transformations, analysis, stats and ML models (in that order)</a:t>
            </a:r>
            <a:endParaRPr lang="en-US" sz="1000" dirty="0">
              <a:solidFill>
                <a:schemeClr val="bg1"/>
              </a:solidFill>
              <a:latin typeface="Bahnschrift" panose="020B0502040204020203" pitchFamily="34" charset="0"/>
            </a:endParaRPr>
          </a:p>
          <a:p>
            <a:endParaRPr lang="en-US" sz="1000" dirty="0">
              <a:solidFill>
                <a:schemeClr val="bg1"/>
              </a:solidFill>
              <a:latin typeface="Bahnschrift" panose="020B0502040204020203" pitchFamily="34" charset="0"/>
            </a:endParaRPr>
          </a:p>
          <a:p>
            <a:r>
              <a:rPr lang="en-US" sz="1000" dirty="0">
                <a:solidFill>
                  <a:schemeClr val="accent2"/>
                </a:solidFill>
                <a:latin typeface="Bahnschrift"/>
              </a:rPr>
              <a:t>Limitations</a:t>
            </a:r>
            <a:r>
              <a:rPr lang="en-US" sz="1000" dirty="0">
                <a:solidFill>
                  <a:schemeClr val="accent3"/>
                </a:solidFill>
                <a:latin typeface="Bahnschrift"/>
                <a:sym typeface="Wingdings" pitchFamily="2" charset="2"/>
              </a:rPr>
              <a:t> need expertise, hard to share insights in a business context</a:t>
            </a:r>
            <a:endParaRPr lang="en-US" sz="1000" dirty="0">
              <a:solidFill>
                <a:schemeClr val="bg1"/>
              </a:solidFill>
              <a:latin typeface="Bahnschrift" panose="020B0502040204020203" pitchFamily="34" charset="0"/>
            </a:endParaRPr>
          </a:p>
        </p:txBody>
      </p:sp>
      <p:pic>
        <p:nvPicPr>
          <p:cNvPr id="4" name="Picture 3">
            <a:extLst>
              <a:ext uri="{FF2B5EF4-FFF2-40B4-BE49-F238E27FC236}">
                <a16:creationId xmlns:a16="http://schemas.microsoft.com/office/drawing/2014/main" id="{375BC699-8C6A-D68A-A97A-3195D745AC3C}"/>
              </a:ext>
            </a:extLst>
          </p:cNvPr>
          <p:cNvPicPr>
            <a:picLocks noChangeAspect="1"/>
          </p:cNvPicPr>
          <p:nvPr/>
        </p:nvPicPr>
        <p:blipFill>
          <a:blip r:embed="rId11"/>
          <a:stretch>
            <a:fillRect/>
          </a:stretch>
        </p:blipFill>
        <p:spPr>
          <a:xfrm>
            <a:off x="4006330" y="1114072"/>
            <a:ext cx="4749971" cy="3669450"/>
          </a:xfrm>
          <a:prstGeom prst="rect">
            <a:avLst/>
          </a:prstGeom>
        </p:spPr>
      </p:pic>
    </p:spTree>
    <p:extLst>
      <p:ext uri="{BB962C8B-B14F-4D97-AF65-F5344CB8AC3E}">
        <p14:creationId xmlns:p14="http://schemas.microsoft.com/office/powerpoint/2010/main" val="3238051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7F1401-C47B-968F-C3D8-8E8488D4C9D6}"/>
              </a:ext>
            </a:extLst>
          </p:cNvPr>
          <p:cNvSpPr>
            <a:spLocks noGrp="1"/>
          </p:cNvSpPr>
          <p:nvPr>
            <p:ph type="body" sz="quarter" idx="10"/>
          </p:nvPr>
        </p:nvSpPr>
        <p:spPr>
          <a:xfrm>
            <a:off x="322113" y="385475"/>
            <a:ext cx="8503480" cy="515937"/>
          </a:xfrm>
        </p:spPr>
        <p:txBody>
          <a:bodyPr/>
          <a:lstStyle/>
          <a:p>
            <a:r>
              <a:rPr lang="en-US" dirty="0">
                <a:latin typeface="Bahnschrift" panose="020B0502040204020203" pitchFamily="34" charset="0"/>
              </a:rPr>
              <a:t>Front-end: Tableau</a:t>
            </a:r>
          </a:p>
        </p:txBody>
      </p:sp>
      <p:grpSp>
        <p:nvGrpSpPr>
          <p:cNvPr id="52" name="Group 51">
            <a:extLst>
              <a:ext uri="{FF2B5EF4-FFF2-40B4-BE49-F238E27FC236}">
                <a16:creationId xmlns:a16="http://schemas.microsoft.com/office/drawing/2014/main" id="{AFEC8859-3E67-AF88-C1E3-BB8CFE6944A2}"/>
              </a:ext>
            </a:extLst>
          </p:cNvPr>
          <p:cNvGrpSpPr/>
          <p:nvPr/>
        </p:nvGrpSpPr>
        <p:grpSpPr>
          <a:xfrm>
            <a:off x="387700" y="1101854"/>
            <a:ext cx="3078513" cy="3806945"/>
            <a:chOff x="4572104" y="1569971"/>
            <a:chExt cx="1616284" cy="2733204"/>
          </a:xfrm>
        </p:grpSpPr>
        <p:sp>
          <p:nvSpPr>
            <p:cNvPr id="61" name="Pentagon 60">
              <a:extLst>
                <a:ext uri="{FF2B5EF4-FFF2-40B4-BE49-F238E27FC236}">
                  <a16:creationId xmlns:a16="http://schemas.microsoft.com/office/drawing/2014/main" id="{7896343C-75E4-99F1-F125-6BAFF7805852}"/>
                </a:ext>
              </a:extLst>
            </p:cNvPr>
            <p:cNvSpPr/>
            <p:nvPr/>
          </p:nvSpPr>
          <p:spPr>
            <a:xfrm rot="5400000">
              <a:off x="5082774" y="1059301"/>
              <a:ext cx="580392" cy="1601732"/>
            </a:xfrm>
            <a:prstGeom prst="homePlate">
              <a:avLst>
                <a:gd name="adj" fmla="val 29816"/>
              </a:avLst>
            </a:prstGeom>
            <a:gradFill>
              <a:gsLst>
                <a:gs pos="0">
                  <a:schemeClr val="accent1">
                    <a:alpha val="86000"/>
                  </a:schemeClr>
                </a:gs>
                <a:gs pos="100000">
                  <a:schemeClr val="accent1">
                    <a:alpha val="31124"/>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2" name="Rounded Rectangle 61">
              <a:extLst>
                <a:ext uri="{FF2B5EF4-FFF2-40B4-BE49-F238E27FC236}">
                  <a16:creationId xmlns:a16="http://schemas.microsoft.com/office/drawing/2014/main" id="{E55D2419-298E-57E7-A6B3-458E552CB432}"/>
                </a:ext>
              </a:extLst>
            </p:cNvPr>
            <p:cNvSpPr/>
            <p:nvPr/>
          </p:nvSpPr>
          <p:spPr>
            <a:xfrm>
              <a:off x="4586656" y="1882116"/>
              <a:ext cx="1601732" cy="2421059"/>
            </a:xfrm>
            <a:prstGeom prst="roundRect">
              <a:avLst/>
            </a:prstGeom>
            <a:gradFill flip="none" rotWithShape="1">
              <a:gsLst>
                <a:gs pos="0">
                  <a:schemeClr val="accent1">
                    <a:alpha val="0"/>
                  </a:schemeClr>
                </a:gs>
                <a:gs pos="100000">
                  <a:schemeClr val="accent1">
                    <a:alpha val="31124"/>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sz="1200"/>
            </a:p>
          </p:txBody>
        </p:sp>
        <p:sp>
          <p:nvSpPr>
            <p:cNvPr id="63" name="TextBox 62">
              <a:extLst>
                <a:ext uri="{FF2B5EF4-FFF2-40B4-BE49-F238E27FC236}">
                  <a16:creationId xmlns:a16="http://schemas.microsoft.com/office/drawing/2014/main" id="{E6FE63A8-54A4-D18E-2AA2-9256EC0234A6}"/>
                </a:ext>
              </a:extLst>
            </p:cNvPr>
            <p:cNvSpPr txBox="1"/>
            <p:nvPr/>
          </p:nvSpPr>
          <p:spPr>
            <a:xfrm>
              <a:off x="4718442" y="1578743"/>
              <a:ext cx="1338159" cy="265163"/>
            </a:xfrm>
            <a:prstGeom prst="rect">
              <a:avLst/>
            </a:prstGeom>
            <a:noFill/>
          </p:spPr>
          <p:txBody>
            <a:bodyPr wrap="square" rtlCol="0">
              <a:spAutoFit/>
            </a:bodyPr>
            <a:lstStyle/>
            <a:p>
              <a:pPr algn="ctr"/>
              <a:r>
                <a:rPr lang="en-US" dirty="0">
                  <a:solidFill>
                    <a:srgbClr val="38D330"/>
                  </a:solidFill>
                  <a:latin typeface="Bahnschrift" panose="020B0502040204020203" pitchFamily="34" charset="0"/>
                </a:rPr>
                <a:t>Overview</a:t>
              </a:r>
            </a:p>
          </p:txBody>
        </p:sp>
      </p:grpSp>
      <p:pic>
        <p:nvPicPr>
          <p:cNvPr id="53" name="Graphic 52" descr="Gauge with solid fill">
            <a:extLst>
              <a:ext uri="{FF2B5EF4-FFF2-40B4-BE49-F238E27FC236}">
                <a16:creationId xmlns:a16="http://schemas.microsoft.com/office/drawing/2014/main" id="{5CB8B618-2A8E-1662-B59F-EFF507417C82}"/>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522526" y="2173402"/>
            <a:ext cx="339113" cy="374801"/>
          </a:xfrm>
          <a:prstGeom prst="rect">
            <a:avLst/>
          </a:prstGeom>
        </p:spPr>
      </p:pic>
      <p:pic>
        <p:nvPicPr>
          <p:cNvPr id="54" name="Graphic 53" descr="Bar graph with upward trend with solid fill">
            <a:extLst>
              <a:ext uri="{FF2B5EF4-FFF2-40B4-BE49-F238E27FC236}">
                <a16:creationId xmlns:a16="http://schemas.microsoft.com/office/drawing/2014/main" id="{DB0D40C7-AC5C-67AE-67F3-6DDE13EEFCF8}"/>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522526" y="3611780"/>
            <a:ext cx="339113" cy="374801"/>
          </a:xfrm>
          <a:prstGeom prst="rect">
            <a:avLst/>
          </a:prstGeom>
        </p:spPr>
      </p:pic>
      <p:pic>
        <p:nvPicPr>
          <p:cNvPr id="59" name="Graphic 58" descr="Users with solid fill">
            <a:extLst>
              <a:ext uri="{FF2B5EF4-FFF2-40B4-BE49-F238E27FC236}">
                <a16:creationId xmlns:a16="http://schemas.microsoft.com/office/drawing/2014/main" id="{395C5929-7E7C-C845-35CB-8F8DB43747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2526" y="4249938"/>
            <a:ext cx="339113" cy="374801"/>
          </a:xfrm>
          <a:prstGeom prst="rect">
            <a:avLst/>
          </a:prstGeom>
        </p:spPr>
      </p:pic>
      <p:pic>
        <p:nvPicPr>
          <p:cNvPr id="60" name="Graphic 59" descr="Warning with solid fill">
            <a:extLst>
              <a:ext uri="{FF2B5EF4-FFF2-40B4-BE49-F238E27FC236}">
                <a16:creationId xmlns:a16="http://schemas.microsoft.com/office/drawing/2014/main" id="{5DB52136-AEF8-1607-79DF-B2863D95E83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2526" y="2912103"/>
            <a:ext cx="339113" cy="374801"/>
          </a:xfrm>
          <a:prstGeom prst="rect">
            <a:avLst/>
          </a:prstGeom>
        </p:spPr>
      </p:pic>
      <p:sp>
        <p:nvSpPr>
          <p:cNvPr id="116" name="TextBox 115">
            <a:extLst>
              <a:ext uri="{FF2B5EF4-FFF2-40B4-BE49-F238E27FC236}">
                <a16:creationId xmlns:a16="http://schemas.microsoft.com/office/drawing/2014/main" id="{DE57C6F4-C171-05DE-6C36-062ED03473A7}"/>
              </a:ext>
            </a:extLst>
          </p:cNvPr>
          <p:cNvSpPr txBox="1"/>
          <p:nvPr/>
        </p:nvSpPr>
        <p:spPr>
          <a:xfrm>
            <a:off x="1085464" y="1467672"/>
            <a:ext cx="1787116" cy="276999"/>
          </a:xfrm>
          <a:prstGeom prst="rect">
            <a:avLst/>
          </a:prstGeom>
          <a:noFill/>
        </p:spPr>
        <p:txBody>
          <a:bodyPr wrap="square">
            <a:spAutoFit/>
          </a:bodyPr>
          <a:lstStyle/>
          <a:p>
            <a:pPr algn="ctr" defTabSz="609555"/>
            <a:r>
              <a:rPr lang="en-GB" sz="1200" dirty="0">
                <a:solidFill>
                  <a:srgbClr val="FFFFFF"/>
                </a:solidFill>
                <a:latin typeface="Arial" panose="020B0604020202020204"/>
              </a:rPr>
              <a:t>Web-trial version</a:t>
            </a:r>
            <a:endParaRPr lang="en-ES" sz="1200">
              <a:solidFill>
                <a:srgbClr val="FFFFFF"/>
              </a:solidFill>
              <a:latin typeface="Arial" panose="020B0604020202020204"/>
            </a:endParaRPr>
          </a:p>
        </p:txBody>
      </p:sp>
      <p:sp>
        <p:nvSpPr>
          <p:cNvPr id="2063" name="TextBox 2062">
            <a:extLst>
              <a:ext uri="{FF2B5EF4-FFF2-40B4-BE49-F238E27FC236}">
                <a16:creationId xmlns:a16="http://schemas.microsoft.com/office/drawing/2014/main" id="{CF1DA6E2-9E1D-D861-FC4C-0F53599A1614}"/>
              </a:ext>
            </a:extLst>
          </p:cNvPr>
          <p:cNvSpPr txBox="1"/>
          <p:nvPr/>
        </p:nvSpPr>
        <p:spPr>
          <a:xfrm>
            <a:off x="950449" y="2097198"/>
            <a:ext cx="2488047" cy="2400657"/>
          </a:xfrm>
          <a:prstGeom prst="rect">
            <a:avLst/>
          </a:prstGeom>
          <a:noFill/>
        </p:spPr>
        <p:txBody>
          <a:bodyPr wrap="square" lIns="91440" tIns="45720" rIns="91440" bIns="45720" rtlCol="0" anchor="t">
            <a:spAutoFit/>
          </a:bodyPr>
          <a:lstStyle/>
          <a:p>
            <a:endParaRPr lang="en-US" sz="1000" dirty="0">
              <a:solidFill>
                <a:schemeClr val="accent2"/>
              </a:solidFill>
              <a:latin typeface="Bahnschrift" panose="020B0502040204020203" pitchFamily="34" charset="0"/>
            </a:endParaRPr>
          </a:p>
          <a:p>
            <a:r>
              <a:rPr lang="en-US" sz="1000" dirty="0">
                <a:solidFill>
                  <a:schemeClr val="accent2"/>
                </a:solidFill>
                <a:latin typeface="Bahnschrift"/>
                <a:sym typeface="Wingdings" pitchFamily="2" charset="2"/>
              </a:rPr>
              <a:t>Workbooks</a:t>
            </a:r>
            <a:r>
              <a:rPr lang="en-US" sz="1000" dirty="0">
                <a:solidFill>
                  <a:schemeClr val="accent3"/>
                </a:solidFill>
                <a:latin typeface="Bahnschrift"/>
                <a:sym typeface="Wingdings" pitchFamily="2" charset="2"/>
              </a:rPr>
              <a:t> 22 workbooks created with visualizations and calculated KPIs </a:t>
            </a:r>
            <a:endParaRPr lang="en-US" sz="1000" dirty="0">
              <a:solidFill>
                <a:schemeClr val="accent3"/>
              </a:solidFill>
              <a:latin typeface="Bahnschrift"/>
            </a:endParaRPr>
          </a:p>
          <a:p>
            <a:endParaRPr lang="en-US" sz="1000" dirty="0">
              <a:solidFill>
                <a:schemeClr val="bg1"/>
              </a:solidFill>
              <a:latin typeface="Bahnschrift" panose="020B0502040204020203" pitchFamily="34" charset="0"/>
            </a:endParaRPr>
          </a:p>
          <a:p>
            <a:endParaRPr lang="en-US" sz="1000" dirty="0">
              <a:solidFill>
                <a:schemeClr val="bg1"/>
              </a:solidFill>
              <a:latin typeface="Bahnschrift" panose="020B0502040204020203" pitchFamily="34" charset="0"/>
            </a:endParaRPr>
          </a:p>
          <a:p>
            <a:r>
              <a:rPr lang="en-US" sz="1000" dirty="0">
                <a:solidFill>
                  <a:schemeClr val="accent2"/>
                </a:solidFill>
                <a:latin typeface="Bahnschrift"/>
              </a:rPr>
              <a:t>Easy-to-use: </a:t>
            </a:r>
            <a:r>
              <a:rPr lang="en-US" sz="1000" dirty="0">
                <a:solidFill>
                  <a:schemeClr val="accent3"/>
                </a:solidFill>
                <a:latin typeface="Bahnschrift"/>
                <a:sym typeface="Wingdings" pitchFamily="2" charset="2"/>
              </a:rPr>
              <a:t> visualizations available along with the capacity of extracting data for further analysis (Finance)</a:t>
            </a:r>
          </a:p>
          <a:p>
            <a:endParaRPr lang="en-US" sz="1000" dirty="0">
              <a:solidFill>
                <a:schemeClr val="accent2"/>
              </a:solidFill>
              <a:latin typeface="Bahnschrift"/>
            </a:endParaRPr>
          </a:p>
          <a:p>
            <a:r>
              <a:rPr lang="en-US" sz="1000" dirty="0">
                <a:solidFill>
                  <a:schemeClr val="accent2"/>
                </a:solidFill>
                <a:latin typeface="Bahnschrift"/>
              </a:rPr>
              <a:t>UI-UX: </a:t>
            </a:r>
            <a:r>
              <a:rPr lang="en-US" sz="1000" dirty="0">
                <a:solidFill>
                  <a:schemeClr val="accent3"/>
                </a:solidFill>
                <a:latin typeface="Bahnschrift"/>
                <a:sym typeface="Wingdings" pitchFamily="2" charset="2"/>
              </a:rPr>
              <a:t>good tool to share business insights and reports but not visually appealing</a:t>
            </a:r>
            <a:endParaRPr lang="en-US" sz="1000" dirty="0">
              <a:solidFill>
                <a:schemeClr val="bg1"/>
              </a:solidFill>
              <a:latin typeface="Bahnschrift" panose="020B0502040204020203" pitchFamily="34" charset="0"/>
            </a:endParaRPr>
          </a:p>
          <a:p>
            <a:endParaRPr lang="en-US" sz="1000" dirty="0">
              <a:solidFill>
                <a:schemeClr val="bg1"/>
              </a:solidFill>
              <a:latin typeface="Bahnschrift" panose="020B0502040204020203" pitchFamily="34" charset="0"/>
            </a:endParaRPr>
          </a:p>
          <a:p>
            <a:r>
              <a:rPr lang="en-US" sz="1000" dirty="0">
                <a:solidFill>
                  <a:schemeClr val="accent2"/>
                </a:solidFill>
                <a:latin typeface="Bahnschrift"/>
              </a:rPr>
              <a:t>Limitations</a:t>
            </a:r>
            <a:r>
              <a:rPr lang="en-US" sz="1000" dirty="0">
                <a:solidFill>
                  <a:schemeClr val="accent3"/>
                </a:solidFill>
                <a:latin typeface="Bahnschrift"/>
                <a:sym typeface="Wingdings" pitchFamily="2" charset="2"/>
              </a:rPr>
              <a:t> Can be slow with large datasets, licensing costs</a:t>
            </a:r>
            <a:endParaRPr lang="en-US" sz="1000" dirty="0">
              <a:solidFill>
                <a:schemeClr val="bg1"/>
              </a:solidFill>
              <a:latin typeface="Bahnschrift" panose="020B0502040204020203" pitchFamily="34" charset="0"/>
            </a:endParaRPr>
          </a:p>
        </p:txBody>
      </p:sp>
      <p:pic>
        <p:nvPicPr>
          <p:cNvPr id="4" name="Picture 3">
            <a:extLst>
              <a:ext uri="{FF2B5EF4-FFF2-40B4-BE49-F238E27FC236}">
                <a16:creationId xmlns:a16="http://schemas.microsoft.com/office/drawing/2014/main" id="{7BCFD8D2-302D-6755-3E66-605EC92832CB}"/>
              </a:ext>
            </a:extLst>
          </p:cNvPr>
          <p:cNvPicPr>
            <a:picLocks noChangeAspect="1"/>
          </p:cNvPicPr>
          <p:nvPr/>
        </p:nvPicPr>
        <p:blipFill>
          <a:blip r:embed="rId11"/>
          <a:stretch>
            <a:fillRect/>
          </a:stretch>
        </p:blipFill>
        <p:spPr>
          <a:xfrm>
            <a:off x="3792012" y="1467672"/>
            <a:ext cx="4987216" cy="2884727"/>
          </a:xfrm>
          <a:prstGeom prst="rect">
            <a:avLst/>
          </a:prstGeom>
        </p:spPr>
      </p:pic>
    </p:spTree>
    <p:extLst>
      <p:ext uri="{BB962C8B-B14F-4D97-AF65-F5344CB8AC3E}">
        <p14:creationId xmlns:p14="http://schemas.microsoft.com/office/powerpoint/2010/main" val="3177110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6F8016-CF56-72C1-B4DC-D4750EF8D63A}"/>
              </a:ext>
            </a:extLst>
          </p:cNvPr>
          <p:cNvSpPr>
            <a:spLocks noGrp="1"/>
          </p:cNvSpPr>
          <p:nvPr>
            <p:ph type="body" sz="quarter" idx="12"/>
          </p:nvPr>
        </p:nvSpPr>
        <p:spPr>
          <a:xfrm>
            <a:off x="3113358" y="2271713"/>
            <a:ext cx="2917285" cy="600075"/>
          </a:xfrm>
        </p:spPr>
        <p:txBody>
          <a:bodyPr/>
          <a:lstStyle/>
          <a:p>
            <a:r>
              <a:rPr lang="en-US" sz="3600" dirty="0"/>
              <a:t>Thank you</a:t>
            </a:r>
          </a:p>
        </p:txBody>
      </p:sp>
    </p:spTree>
    <p:extLst>
      <p:ext uri="{BB962C8B-B14F-4D97-AF65-F5344CB8AC3E}">
        <p14:creationId xmlns:p14="http://schemas.microsoft.com/office/powerpoint/2010/main" val="194284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E1D563C2-C49B-7B9E-7891-437730E3146E}"/>
              </a:ext>
            </a:extLst>
          </p:cNvPr>
          <p:cNvGraphicFramePr>
            <a:graphicFrameLocks noChangeAspect="1"/>
          </p:cNvGraphicFramePr>
          <p:nvPr>
            <p:custDataLst>
              <p:tags r:id="rId1"/>
            </p:custDataLst>
          </p:nvPr>
        </p:nvGraphicFramePr>
        <p:xfrm>
          <a:off x="1589" y="1589"/>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1" name="Object 10" hidden="1">
                        <a:extLst>
                          <a:ext uri="{FF2B5EF4-FFF2-40B4-BE49-F238E27FC236}">
                            <a16:creationId xmlns:a16="http://schemas.microsoft.com/office/drawing/2014/main" id="{E1D563C2-C49B-7B9E-7891-437730E3146E}"/>
                          </a:ext>
                        </a:extLst>
                      </p:cNvPr>
                      <p:cNvPicPr/>
                      <p:nvPr/>
                    </p:nvPicPr>
                    <p:blipFill>
                      <a:blip r:embed="rId5"/>
                      <a:stretch>
                        <a:fillRect/>
                      </a:stretch>
                    </p:blipFill>
                    <p:spPr>
                      <a:xfrm>
                        <a:off x="1589" y="1589"/>
                        <a:ext cx="1227" cy="1588"/>
                      </a:xfrm>
                      <a:prstGeom prst="rect">
                        <a:avLst/>
                      </a:prstGeom>
                    </p:spPr>
                  </p:pic>
                </p:oleObj>
              </mc:Fallback>
            </mc:AlternateContent>
          </a:graphicData>
        </a:graphic>
      </p:graphicFrame>
      <p:pic>
        <p:nvPicPr>
          <p:cNvPr id="35" name="Picture 34">
            <a:extLst>
              <a:ext uri="{FF2B5EF4-FFF2-40B4-BE49-F238E27FC236}">
                <a16:creationId xmlns:a16="http://schemas.microsoft.com/office/drawing/2014/main" id="{EAB144C8-53A6-ED6A-7121-2A5BA86BEE9B}"/>
              </a:ext>
            </a:extLst>
          </p:cNvPr>
          <p:cNvPicPr>
            <a:picLocks noChangeAspect="1"/>
          </p:cNvPicPr>
          <p:nvPr/>
        </p:nvPicPr>
        <p:blipFill rotWithShape="1">
          <a:blip r:embed="rId6">
            <a:alphaModFix amt="65000"/>
            <a:extLst>
              <a:ext uri="{28A0092B-C50C-407E-A947-70E740481C1C}">
                <a14:useLocalDpi xmlns:a14="http://schemas.microsoft.com/office/drawing/2010/main"/>
              </a:ext>
            </a:extLst>
          </a:blip>
          <a:srcRect l="-3" t="1" r="-389" b="-1290"/>
          <a:stretch/>
        </p:blipFill>
        <p:spPr>
          <a:xfrm>
            <a:off x="-1" y="1031255"/>
            <a:ext cx="7187184" cy="597321"/>
          </a:xfrm>
          <a:prstGeom prst="rect">
            <a:avLst/>
          </a:prstGeom>
        </p:spPr>
      </p:pic>
      <p:pic>
        <p:nvPicPr>
          <p:cNvPr id="7" name="Picture 6">
            <a:extLst>
              <a:ext uri="{FF2B5EF4-FFF2-40B4-BE49-F238E27FC236}">
                <a16:creationId xmlns:a16="http://schemas.microsoft.com/office/drawing/2014/main" id="{47E9C95E-5D20-660C-A173-52660C259F0A}"/>
              </a:ext>
            </a:extLst>
          </p:cNvPr>
          <p:cNvPicPr>
            <a:picLocks noChangeAspect="1"/>
          </p:cNvPicPr>
          <p:nvPr/>
        </p:nvPicPr>
        <p:blipFill rotWithShape="1">
          <a:blip r:embed="rId6">
            <a:alphaModFix amt="65000"/>
            <a:extLst>
              <a:ext uri="{28A0092B-C50C-407E-A947-70E740481C1C}">
                <a14:useLocalDpi xmlns:a14="http://schemas.microsoft.com/office/drawing/2010/main"/>
              </a:ext>
            </a:extLst>
          </a:blip>
          <a:srcRect l="-3" t="1" r="-389" b="-1290"/>
          <a:stretch/>
        </p:blipFill>
        <p:spPr>
          <a:xfrm>
            <a:off x="-1" y="1967902"/>
            <a:ext cx="7187184" cy="597321"/>
          </a:xfrm>
          <a:prstGeom prst="rect">
            <a:avLst/>
          </a:prstGeom>
        </p:spPr>
      </p:pic>
      <p:pic>
        <p:nvPicPr>
          <p:cNvPr id="8" name="Picture 7">
            <a:extLst>
              <a:ext uri="{FF2B5EF4-FFF2-40B4-BE49-F238E27FC236}">
                <a16:creationId xmlns:a16="http://schemas.microsoft.com/office/drawing/2014/main" id="{5AAFEA46-6993-E461-63EC-0AC67504EF76}"/>
              </a:ext>
            </a:extLst>
          </p:cNvPr>
          <p:cNvPicPr>
            <a:picLocks noChangeAspect="1"/>
          </p:cNvPicPr>
          <p:nvPr/>
        </p:nvPicPr>
        <p:blipFill rotWithShape="1">
          <a:blip r:embed="rId6">
            <a:alphaModFix amt="65000"/>
            <a:extLst>
              <a:ext uri="{28A0092B-C50C-407E-A947-70E740481C1C}">
                <a14:useLocalDpi xmlns:a14="http://schemas.microsoft.com/office/drawing/2010/main"/>
              </a:ext>
            </a:extLst>
          </a:blip>
          <a:srcRect l="-3" t="1" r="-389" b="-1290"/>
          <a:stretch/>
        </p:blipFill>
        <p:spPr>
          <a:xfrm>
            <a:off x="-1" y="2904551"/>
            <a:ext cx="7187184" cy="597321"/>
          </a:xfrm>
          <a:prstGeom prst="rect">
            <a:avLst/>
          </a:prstGeom>
        </p:spPr>
      </p:pic>
      <p:sp>
        <p:nvSpPr>
          <p:cNvPr id="24" name="Text Placeholder 2">
            <a:extLst>
              <a:ext uri="{FF2B5EF4-FFF2-40B4-BE49-F238E27FC236}">
                <a16:creationId xmlns:a16="http://schemas.microsoft.com/office/drawing/2014/main" id="{8A6C5C33-2B3A-7BC8-B783-93D57C36C7FE}"/>
              </a:ext>
            </a:extLst>
          </p:cNvPr>
          <p:cNvSpPr txBox="1">
            <a:spLocks/>
          </p:cNvSpPr>
          <p:nvPr/>
        </p:nvSpPr>
        <p:spPr>
          <a:xfrm>
            <a:off x="344397" y="2126161"/>
            <a:ext cx="7241834" cy="389201"/>
          </a:xfrm>
          <a:prstGeom prst="rect">
            <a:avLst/>
          </a:prstGeom>
        </p:spPr>
        <p:txBody>
          <a:bodyPr lIns="0" tIns="0" rIns="0" bIns="0" anchor="t"/>
          <a:lstStyle>
            <a:lvl1pPr marL="171452" indent="-171452" algn="l" defTabSz="68580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6" indent="-171452" algn="l" defTabSz="685808"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61" indent="-171452" algn="l" defTabSz="68580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65"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69"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74"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78"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82"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87"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685791">
              <a:spcBef>
                <a:spcPts val="0"/>
              </a:spcBef>
              <a:buNone/>
              <a:defRPr/>
            </a:pPr>
            <a:r>
              <a:rPr lang="en-US" sz="2000" b="1" spc="-50" dirty="0">
                <a:solidFill>
                  <a:srgbClr val="38D330"/>
                </a:solidFill>
                <a:latin typeface="Arial" panose="020B0604020202020204"/>
              </a:rPr>
              <a:t>2. </a:t>
            </a:r>
            <a:r>
              <a:rPr lang="en-US" sz="2000" b="1" spc="-50" dirty="0">
                <a:latin typeface="Arial" panose="020B0604020202020204"/>
              </a:rPr>
              <a:t>Dataset and data quality issues</a:t>
            </a:r>
          </a:p>
          <a:p>
            <a:pPr marL="0" indent="0" defTabSz="685791">
              <a:spcBef>
                <a:spcPts val="0"/>
              </a:spcBef>
              <a:buNone/>
              <a:defRPr/>
            </a:pPr>
            <a:endParaRPr lang="en-US" sz="2000" b="1" spc="-50" dirty="0">
              <a:solidFill>
                <a:srgbClr val="38D330"/>
              </a:solidFill>
              <a:latin typeface="Arial" panose="020B0604020202020204"/>
            </a:endParaRPr>
          </a:p>
        </p:txBody>
      </p:sp>
      <p:sp>
        <p:nvSpPr>
          <p:cNvPr id="36" name="Text Placeholder 2">
            <a:extLst>
              <a:ext uri="{FF2B5EF4-FFF2-40B4-BE49-F238E27FC236}">
                <a16:creationId xmlns:a16="http://schemas.microsoft.com/office/drawing/2014/main" id="{BF04DAA0-749C-E858-B666-2C264AD85F07}"/>
              </a:ext>
            </a:extLst>
          </p:cNvPr>
          <p:cNvSpPr txBox="1">
            <a:spLocks/>
          </p:cNvSpPr>
          <p:nvPr/>
        </p:nvSpPr>
        <p:spPr>
          <a:xfrm>
            <a:off x="326542" y="1196057"/>
            <a:ext cx="4984160" cy="372190"/>
          </a:xfrm>
          <a:prstGeom prst="rect">
            <a:avLst/>
          </a:prstGeom>
        </p:spPr>
        <p:txBody>
          <a:bodyPr lIns="0" tIns="0" rIns="0" bIns="0" anchor="t"/>
          <a:lstStyle>
            <a:lvl1pPr marL="171452" indent="-171452" algn="l" defTabSz="68580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6" indent="-171452" algn="l" defTabSz="685808"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61" indent="-171452" algn="l" defTabSz="68580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65"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69"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74"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78"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82"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87"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685791">
              <a:spcBef>
                <a:spcPts val="0"/>
              </a:spcBef>
              <a:buNone/>
              <a:defRPr/>
            </a:pPr>
            <a:r>
              <a:rPr lang="en-US" sz="2000" b="1" spc="-50" dirty="0">
                <a:solidFill>
                  <a:srgbClr val="38D330"/>
                </a:solidFill>
                <a:latin typeface="Arial" panose="020B0604020202020204"/>
              </a:rPr>
              <a:t>1. </a:t>
            </a:r>
            <a:r>
              <a:rPr lang="en-US" sz="2000" b="1" spc="-50" dirty="0">
                <a:latin typeface="Arial" panose="020B0604020202020204"/>
              </a:rPr>
              <a:t>Intro and Overview</a:t>
            </a:r>
            <a:endParaRPr lang="en-US" sz="2000" b="1" spc="-50" dirty="0">
              <a:latin typeface="Arial" panose="020B0604020202020204"/>
              <a:cs typeface="Arial" panose="020B0604020202020204"/>
            </a:endParaRPr>
          </a:p>
        </p:txBody>
      </p:sp>
      <p:sp>
        <p:nvSpPr>
          <p:cNvPr id="20" name="Text Placeholder 2">
            <a:extLst>
              <a:ext uri="{FF2B5EF4-FFF2-40B4-BE49-F238E27FC236}">
                <a16:creationId xmlns:a16="http://schemas.microsoft.com/office/drawing/2014/main" id="{489442F2-3704-3647-997A-0FA37401E439}"/>
              </a:ext>
            </a:extLst>
          </p:cNvPr>
          <p:cNvSpPr txBox="1">
            <a:spLocks/>
          </p:cNvSpPr>
          <p:nvPr/>
        </p:nvSpPr>
        <p:spPr>
          <a:xfrm>
            <a:off x="326542" y="3045454"/>
            <a:ext cx="5913601" cy="389205"/>
          </a:xfrm>
          <a:prstGeom prst="rect">
            <a:avLst/>
          </a:prstGeom>
        </p:spPr>
        <p:txBody>
          <a:bodyPr lIns="0" tIns="0" rIns="0" bIns="0" anchor="t"/>
          <a:lstStyle>
            <a:lvl1pPr marL="171452" indent="-171452" algn="l" defTabSz="68580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6" indent="-171452" algn="l" defTabSz="685808"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61" indent="-171452" algn="l" defTabSz="68580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65"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69"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74"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78"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82"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87"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685791">
              <a:spcBef>
                <a:spcPts val="0"/>
              </a:spcBef>
              <a:buNone/>
              <a:defRPr/>
            </a:pPr>
            <a:r>
              <a:rPr lang="en-US" sz="2000" b="1" spc="-50" dirty="0">
                <a:solidFill>
                  <a:srgbClr val="38D330"/>
                </a:solidFill>
                <a:latin typeface="Arial" panose="020B0604020202020204"/>
              </a:rPr>
              <a:t>3. </a:t>
            </a:r>
            <a:r>
              <a:rPr lang="en-US" sz="2000" b="1" spc="-50" dirty="0">
                <a:solidFill>
                  <a:srgbClr val="FFFFFF"/>
                </a:solidFill>
                <a:latin typeface="Arial" panose="020B0604020202020204"/>
              </a:rPr>
              <a:t>Solution and approach</a:t>
            </a:r>
          </a:p>
        </p:txBody>
      </p:sp>
      <p:pic>
        <p:nvPicPr>
          <p:cNvPr id="4" name="Picture 3">
            <a:extLst>
              <a:ext uri="{FF2B5EF4-FFF2-40B4-BE49-F238E27FC236}">
                <a16:creationId xmlns:a16="http://schemas.microsoft.com/office/drawing/2014/main" id="{AEF804B2-A2C2-1144-B9FD-2B25799D9A58}"/>
              </a:ext>
            </a:extLst>
          </p:cNvPr>
          <p:cNvPicPr>
            <a:picLocks noChangeAspect="1"/>
          </p:cNvPicPr>
          <p:nvPr/>
        </p:nvPicPr>
        <p:blipFill rotWithShape="1">
          <a:blip r:embed="rId6">
            <a:alphaModFix amt="65000"/>
            <a:extLst>
              <a:ext uri="{28A0092B-C50C-407E-A947-70E740481C1C}">
                <a14:useLocalDpi xmlns:a14="http://schemas.microsoft.com/office/drawing/2010/main"/>
              </a:ext>
            </a:extLst>
          </a:blip>
          <a:srcRect l="-3" t="1" r="-389" b="-1290"/>
          <a:stretch/>
        </p:blipFill>
        <p:spPr>
          <a:xfrm>
            <a:off x="0" y="3901527"/>
            <a:ext cx="7187184" cy="597321"/>
          </a:xfrm>
          <a:prstGeom prst="rect">
            <a:avLst/>
          </a:prstGeom>
        </p:spPr>
      </p:pic>
      <p:sp>
        <p:nvSpPr>
          <p:cNvPr id="5" name="Text Placeholder 2">
            <a:extLst>
              <a:ext uri="{FF2B5EF4-FFF2-40B4-BE49-F238E27FC236}">
                <a16:creationId xmlns:a16="http://schemas.microsoft.com/office/drawing/2014/main" id="{7C9CABCE-B899-30D4-45C1-9D933C60A825}"/>
              </a:ext>
            </a:extLst>
          </p:cNvPr>
          <p:cNvSpPr txBox="1">
            <a:spLocks/>
          </p:cNvSpPr>
          <p:nvPr/>
        </p:nvSpPr>
        <p:spPr>
          <a:xfrm>
            <a:off x="326543" y="4042430"/>
            <a:ext cx="5913601" cy="389205"/>
          </a:xfrm>
          <a:prstGeom prst="rect">
            <a:avLst/>
          </a:prstGeom>
        </p:spPr>
        <p:txBody>
          <a:bodyPr lIns="0" tIns="0" rIns="0" bIns="0" anchor="t"/>
          <a:lstStyle>
            <a:lvl1pPr marL="171452" indent="-171452" algn="l" defTabSz="68580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6" indent="-171452" algn="l" defTabSz="685808"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61" indent="-171452" algn="l" defTabSz="68580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65"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69"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74"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78"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82"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87" indent="-171452" algn="l" defTabSz="68580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685791">
              <a:spcBef>
                <a:spcPts val="0"/>
              </a:spcBef>
              <a:buNone/>
              <a:defRPr/>
            </a:pPr>
            <a:r>
              <a:rPr lang="en-US" sz="2000" b="1" spc="-50" dirty="0">
                <a:solidFill>
                  <a:srgbClr val="38D330"/>
                </a:solidFill>
                <a:latin typeface="Arial" panose="020B0604020202020204"/>
              </a:rPr>
              <a:t>3. </a:t>
            </a:r>
            <a:r>
              <a:rPr lang="en-US" sz="2000" b="1" spc="-50" dirty="0">
                <a:solidFill>
                  <a:srgbClr val="FFFFFF"/>
                </a:solidFill>
                <a:latin typeface="Arial" panose="020B0604020202020204"/>
              </a:rPr>
              <a:t>Tools and Procedures</a:t>
            </a:r>
          </a:p>
        </p:txBody>
      </p:sp>
      <p:pic>
        <p:nvPicPr>
          <p:cNvPr id="10" name="Picture 9">
            <a:extLst>
              <a:ext uri="{FF2B5EF4-FFF2-40B4-BE49-F238E27FC236}">
                <a16:creationId xmlns:a16="http://schemas.microsoft.com/office/drawing/2014/main" id="{17FAA219-14E6-0B84-4484-4C8E3361B164}"/>
              </a:ext>
            </a:extLst>
          </p:cNvPr>
          <p:cNvPicPr>
            <a:picLocks noChangeAspect="1"/>
          </p:cNvPicPr>
          <p:nvPr/>
        </p:nvPicPr>
        <p:blipFill rotWithShape="1">
          <a:blip r:embed="rId7"/>
          <a:srcRect r="6646"/>
          <a:stretch/>
        </p:blipFill>
        <p:spPr>
          <a:xfrm>
            <a:off x="5398951" y="549342"/>
            <a:ext cx="3498253" cy="1967629"/>
          </a:xfrm>
          <a:prstGeom prst="rect">
            <a:avLst/>
          </a:prstGeom>
        </p:spPr>
      </p:pic>
      <p:pic>
        <p:nvPicPr>
          <p:cNvPr id="13" name="Picture 12">
            <a:extLst>
              <a:ext uri="{FF2B5EF4-FFF2-40B4-BE49-F238E27FC236}">
                <a16:creationId xmlns:a16="http://schemas.microsoft.com/office/drawing/2014/main" id="{5681D572-FC42-5DC7-6B5F-D33181246FBD}"/>
              </a:ext>
            </a:extLst>
          </p:cNvPr>
          <p:cNvPicPr>
            <a:picLocks noChangeAspect="1"/>
          </p:cNvPicPr>
          <p:nvPr/>
        </p:nvPicPr>
        <p:blipFill>
          <a:blip r:embed="rId8"/>
          <a:stretch>
            <a:fillRect/>
          </a:stretch>
        </p:blipFill>
        <p:spPr>
          <a:xfrm>
            <a:off x="5398951" y="2693571"/>
            <a:ext cx="3509933" cy="1967629"/>
          </a:xfrm>
          <a:prstGeom prst="rect">
            <a:avLst/>
          </a:prstGeom>
        </p:spPr>
      </p:pic>
      <p:sp>
        <p:nvSpPr>
          <p:cNvPr id="15" name="Text Placeholder 14">
            <a:extLst>
              <a:ext uri="{FF2B5EF4-FFF2-40B4-BE49-F238E27FC236}">
                <a16:creationId xmlns:a16="http://schemas.microsoft.com/office/drawing/2014/main" id="{FCBDE6BF-9333-A077-4DCD-23310EBE6D8E}"/>
              </a:ext>
            </a:extLst>
          </p:cNvPr>
          <p:cNvSpPr>
            <a:spLocks noGrp="1"/>
          </p:cNvSpPr>
          <p:nvPr>
            <p:ph type="body" sz="quarter" idx="10"/>
          </p:nvPr>
        </p:nvSpPr>
        <p:spPr/>
        <p:txBody>
          <a:bodyPr/>
          <a:lstStyle/>
          <a:p>
            <a:r>
              <a:rPr lang="en-US" dirty="0">
                <a:latin typeface="Bahnschrift" panose="020B0502040204020203" pitchFamily="34" charset="0"/>
              </a:rPr>
              <a:t>Agenda</a:t>
            </a:r>
          </a:p>
        </p:txBody>
      </p:sp>
    </p:spTree>
    <p:extLst>
      <p:ext uri="{BB962C8B-B14F-4D97-AF65-F5344CB8AC3E}">
        <p14:creationId xmlns:p14="http://schemas.microsoft.com/office/powerpoint/2010/main" val="3550242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7F1401-C47B-968F-C3D8-8E8488D4C9D6}"/>
              </a:ext>
            </a:extLst>
          </p:cNvPr>
          <p:cNvSpPr>
            <a:spLocks noGrp="1"/>
          </p:cNvSpPr>
          <p:nvPr>
            <p:ph type="body" sz="quarter" idx="10"/>
          </p:nvPr>
        </p:nvSpPr>
        <p:spPr>
          <a:xfrm>
            <a:off x="322113" y="385475"/>
            <a:ext cx="8503480" cy="515937"/>
          </a:xfrm>
        </p:spPr>
        <p:txBody>
          <a:bodyPr/>
          <a:lstStyle/>
          <a:p>
            <a:r>
              <a:rPr lang="en-US" dirty="0">
                <a:latin typeface="Bahnschrift" panose="020B0502040204020203" pitchFamily="34" charset="0"/>
              </a:rPr>
              <a:t>Aurelius Use Case: Intro and Overview</a:t>
            </a:r>
          </a:p>
        </p:txBody>
      </p:sp>
      <p:grpSp>
        <p:nvGrpSpPr>
          <p:cNvPr id="52" name="Group 51">
            <a:extLst>
              <a:ext uri="{FF2B5EF4-FFF2-40B4-BE49-F238E27FC236}">
                <a16:creationId xmlns:a16="http://schemas.microsoft.com/office/drawing/2014/main" id="{AFEC8859-3E67-AF88-C1E3-BB8CFE6944A2}"/>
              </a:ext>
            </a:extLst>
          </p:cNvPr>
          <p:cNvGrpSpPr/>
          <p:nvPr/>
        </p:nvGrpSpPr>
        <p:grpSpPr>
          <a:xfrm>
            <a:off x="387700" y="1101854"/>
            <a:ext cx="3078513" cy="3806945"/>
            <a:chOff x="4572104" y="1569971"/>
            <a:chExt cx="1616284" cy="2733204"/>
          </a:xfrm>
        </p:grpSpPr>
        <p:sp>
          <p:nvSpPr>
            <p:cNvPr id="61" name="Pentagon 60">
              <a:extLst>
                <a:ext uri="{FF2B5EF4-FFF2-40B4-BE49-F238E27FC236}">
                  <a16:creationId xmlns:a16="http://schemas.microsoft.com/office/drawing/2014/main" id="{7896343C-75E4-99F1-F125-6BAFF7805852}"/>
                </a:ext>
              </a:extLst>
            </p:cNvPr>
            <p:cNvSpPr/>
            <p:nvPr/>
          </p:nvSpPr>
          <p:spPr>
            <a:xfrm rot="5400000">
              <a:off x="5082774" y="1059301"/>
              <a:ext cx="580392" cy="1601732"/>
            </a:xfrm>
            <a:prstGeom prst="homePlate">
              <a:avLst>
                <a:gd name="adj" fmla="val 29816"/>
              </a:avLst>
            </a:prstGeom>
            <a:gradFill>
              <a:gsLst>
                <a:gs pos="0">
                  <a:schemeClr val="accent1">
                    <a:alpha val="86000"/>
                  </a:schemeClr>
                </a:gs>
                <a:gs pos="100000">
                  <a:schemeClr val="accent1">
                    <a:alpha val="31124"/>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2" name="Rounded Rectangle 61">
              <a:extLst>
                <a:ext uri="{FF2B5EF4-FFF2-40B4-BE49-F238E27FC236}">
                  <a16:creationId xmlns:a16="http://schemas.microsoft.com/office/drawing/2014/main" id="{E55D2419-298E-57E7-A6B3-458E552CB432}"/>
                </a:ext>
              </a:extLst>
            </p:cNvPr>
            <p:cNvSpPr/>
            <p:nvPr/>
          </p:nvSpPr>
          <p:spPr>
            <a:xfrm>
              <a:off x="4586656" y="1882116"/>
              <a:ext cx="1601732" cy="2421059"/>
            </a:xfrm>
            <a:prstGeom prst="roundRect">
              <a:avLst/>
            </a:prstGeom>
            <a:gradFill flip="none" rotWithShape="1">
              <a:gsLst>
                <a:gs pos="0">
                  <a:schemeClr val="accent1">
                    <a:alpha val="0"/>
                  </a:schemeClr>
                </a:gs>
                <a:gs pos="100000">
                  <a:schemeClr val="accent1">
                    <a:alpha val="31124"/>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sz="1200"/>
            </a:p>
          </p:txBody>
        </p:sp>
        <p:sp>
          <p:nvSpPr>
            <p:cNvPr id="63" name="TextBox 62">
              <a:extLst>
                <a:ext uri="{FF2B5EF4-FFF2-40B4-BE49-F238E27FC236}">
                  <a16:creationId xmlns:a16="http://schemas.microsoft.com/office/drawing/2014/main" id="{E6FE63A8-54A4-D18E-2AA2-9256EC0234A6}"/>
                </a:ext>
              </a:extLst>
            </p:cNvPr>
            <p:cNvSpPr txBox="1"/>
            <p:nvPr/>
          </p:nvSpPr>
          <p:spPr>
            <a:xfrm>
              <a:off x="4718442" y="1578743"/>
              <a:ext cx="1338159" cy="265163"/>
            </a:xfrm>
            <a:prstGeom prst="rect">
              <a:avLst/>
            </a:prstGeom>
            <a:noFill/>
          </p:spPr>
          <p:txBody>
            <a:bodyPr wrap="square" rtlCol="0">
              <a:spAutoFit/>
            </a:bodyPr>
            <a:lstStyle/>
            <a:p>
              <a:pPr algn="ctr"/>
              <a:r>
                <a:rPr lang="en-US" dirty="0">
                  <a:solidFill>
                    <a:srgbClr val="38D330"/>
                  </a:solidFill>
                  <a:latin typeface="Bahnschrift" panose="020B0502040204020203" pitchFamily="34" charset="0"/>
                </a:rPr>
                <a:t>Overview</a:t>
              </a:r>
            </a:p>
          </p:txBody>
        </p:sp>
      </p:grpSp>
      <p:pic>
        <p:nvPicPr>
          <p:cNvPr id="53" name="Graphic 52" descr="Gauge with solid fill">
            <a:extLst>
              <a:ext uri="{FF2B5EF4-FFF2-40B4-BE49-F238E27FC236}">
                <a16:creationId xmlns:a16="http://schemas.microsoft.com/office/drawing/2014/main" id="{5CB8B618-2A8E-1662-B59F-EFF507417C82}"/>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522526" y="2173402"/>
            <a:ext cx="339113" cy="374801"/>
          </a:xfrm>
          <a:prstGeom prst="rect">
            <a:avLst/>
          </a:prstGeom>
        </p:spPr>
      </p:pic>
      <p:pic>
        <p:nvPicPr>
          <p:cNvPr id="54" name="Graphic 53" descr="Bar graph with upward trend with solid fill">
            <a:extLst>
              <a:ext uri="{FF2B5EF4-FFF2-40B4-BE49-F238E27FC236}">
                <a16:creationId xmlns:a16="http://schemas.microsoft.com/office/drawing/2014/main" id="{DB0D40C7-AC5C-67AE-67F3-6DDE13EEFCF8}"/>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522526" y="3611780"/>
            <a:ext cx="339113" cy="374801"/>
          </a:xfrm>
          <a:prstGeom prst="rect">
            <a:avLst/>
          </a:prstGeom>
        </p:spPr>
      </p:pic>
      <p:pic>
        <p:nvPicPr>
          <p:cNvPr id="59" name="Graphic 58" descr="Users with solid fill">
            <a:extLst>
              <a:ext uri="{FF2B5EF4-FFF2-40B4-BE49-F238E27FC236}">
                <a16:creationId xmlns:a16="http://schemas.microsoft.com/office/drawing/2014/main" id="{395C5929-7E7C-C845-35CB-8F8DB43747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2526" y="4249938"/>
            <a:ext cx="339113" cy="374801"/>
          </a:xfrm>
          <a:prstGeom prst="rect">
            <a:avLst/>
          </a:prstGeom>
        </p:spPr>
      </p:pic>
      <p:pic>
        <p:nvPicPr>
          <p:cNvPr id="60" name="Graphic 59" descr="Warning with solid fill">
            <a:extLst>
              <a:ext uri="{FF2B5EF4-FFF2-40B4-BE49-F238E27FC236}">
                <a16:creationId xmlns:a16="http://schemas.microsoft.com/office/drawing/2014/main" id="{5DB52136-AEF8-1607-79DF-B2863D95E83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2526" y="2912103"/>
            <a:ext cx="339113" cy="374801"/>
          </a:xfrm>
          <a:prstGeom prst="rect">
            <a:avLst/>
          </a:prstGeom>
        </p:spPr>
      </p:pic>
      <p:sp>
        <p:nvSpPr>
          <p:cNvPr id="116" name="TextBox 115">
            <a:extLst>
              <a:ext uri="{FF2B5EF4-FFF2-40B4-BE49-F238E27FC236}">
                <a16:creationId xmlns:a16="http://schemas.microsoft.com/office/drawing/2014/main" id="{DE57C6F4-C171-05DE-6C36-062ED03473A7}"/>
              </a:ext>
            </a:extLst>
          </p:cNvPr>
          <p:cNvSpPr txBox="1"/>
          <p:nvPr/>
        </p:nvSpPr>
        <p:spPr>
          <a:xfrm>
            <a:off x="1085464" y="1467672"/>
            <a:ext cx="1787116" cy="276999"/>
          </a:xfrm>
          <a:prstGeom prst="rect">
            <a:avLst/>
          </a:prstGeom>
          <a:noFill/>
        </p:spPr>
        <p:txBody>
          <a:bodyPr wrap="square">
            <a:spAutoFit/>
          </a:bodyPr>
          <a:lstStyle/>
          <a:p>
            <a:pPr defTabSz="609555"/>
            <a:r>
              <a:rPr lang="en-GB" sz="1200" dirty="0">
                <a:solidFill>
                  <a:srgbClr val="FFFFFF"/>
                </a:solidFill>
                <a:latin typeface="Arial" panose="020B0604020202020204"/>
              </a:rPr>
              <a:t>E-commerce Platform</a:t>
            </a:r>
            <a:endParaRPr lang="en-ES" sz="1200">
              <a:solidFill>
                <a:srgbClr val="FFFFFF"/>
              </a:solidFill>
              <a:latin typeface="Arial" panose="020B0604020202020204"/>
            </a:endParaRPr>
          </a:p>
        </p:txBody>
      </p:sp>
      <p:sp>
        <p:nvSpPr>
          <p:cNvPr id="2063" name="TextBox 2062">
            <a:extLst>
              <a:ext uri="{FF2B5EF4-FFF2-40B4-BE49-F238E27FC236}">
                <a16:creationId xmlns:a16="http://schemas.microsoft.com/office/drawing/2014/main" id="{CF1DA6E2-9E1D-D861-FC4C-0F53599A1614}"/>
              </a:ext>
            </a:extLst>
          </p:cNvPr>
          <p:cNvSpPr txBox="1"/>
          <p:nvPr/>
        </p:nvSpPr>
        <p:spPr>
          <a:xfrm>
            <a:off x="950449" y="2097198"/>
            <a:ext cx="2488047" cy="2554545"/>
          </a:xfrm>
          <a:prstGeom prst="rect">
            <a:avLst/>
          </a:prstGeom>
          <a:noFill/>
        </p:spPr>
        <p:txBody>
          <a:bodyPr wrap="square" lIns="91440" tIns="45720" rIns="91440" bIns="45720" rtlCol="0" anchor="t">
            <a:spAutoFit/>
          </a:bodyPr>
          <a:lstStyle/>
          <a:p>
            <a:endParaRPr lang="en-US" sz="1000" dirty="0">
              <a:solidFill>
                <a:schemeClr val="accent2"/>
              </a:solidFill>
              <a:latin typeface="Bahnschrift" panose="020B0502040204020203" pitchFamily="34" charset="0"/>
            </a:endParaRPr>
          </a:p>
          <a:p>
            <a:r>
              <a:rPr lang="en-US" sz="1000" dirty="0">
                <a:solidFill>
                  <a:schemeClr val="accent2"/>
                </a:solidFill>
                <a:latin typeface="Bahnschrift"/>
                <a:sym typeface="Wingdings" pitchFamily="2" charset="2"/>
              </a:rPr>
              <a:t>Brazil in ‘18 </a:t>
            </a:r>
            <a:r>
              <a:rPr lang="en-US" sz="1000" dirty="0">
                <a:solidFill>
                  <a:schemeClr val="accent3"/>
                </a:solidFill>
                <a:latin typeface="Bahnschrift"/>
                <a:sym typeface="Wingdings" pitchFamily="2" charset="2"/>
              </a:rPr>
              <a:t> 210M pop., 9k GDP-capita, mostly in SE, </a:t>
            </a:r>
            <a:endParaRPr lang="en-US" sz="1000" dirty="0">
              <a:solidFill>
                <a:schemeClr val="accent3"/>
              </a:solidFill>
              <a:latin typeface="Bahnschrift"/>
            </a:endParaRPr>
          </a:p>
          <a:p>
            <a:endParaRPr lang="en-US" sz="1000" dirty="0">
              <a:solidFill>
                <a:schemeClr val="bg1"/>
              </a:solidFill>
              <a:latin typeface="Bahnschrift" panose="020B0502040204020203" pitchFamily="34" charset="0"/>
            </a:endParaRPr>
          </a:p>
          <a:p>
            <a:endParaRPr lang="en-US" sz="1000" dirty="0">
              <a:solidFill>
                <a:schemeClr val="bg1"/>
              </a:solidFill>
              <a:latin typeface="Bahnschrift" panose="020B0502040204020203" pitchFamily="34" charset="0"/>
            </a:endParaRPr>
          </a:p>
          <a:p>
            <a:r>
              <a:rPr lang="en-US" sz="1000" dirty="0">
                <a:solidFill>
                  <a:schemeClr val="accent2"/>
                </a:solidFill>
                <a:latin typeface="Bahnschrift"/>
              </a:rPr>
              <a:t>Economic Outlook: </a:t>
            </a:r>
            <a:r>
              <a:rPr lang="en-US" sz="1000" dirty="0">
                <a:solidFill>
                  <a:schemeClr val="accent3"/>
                </a:solidFill>
                <a:latin typeface="Bahnschrift"/>
                <a:sym typeface="Wingdings" pitchFamily="2" charset="2"/>
              </a:rPr>
              <a:t> inflation and volatility, Logistical challenges (excl. Rio and SP)</a:t>
            </a:r>
          </a:p>
          <a:p>
            <a:endParaRPr lang="en-US" sz="1000" dirty="0">
              <a:solidFill>
                <a:schemeClr val="accent2"/>
              </a:solidFill>
              <a:latin typeface="Bahnschrift"/>
            </a:endParaRPr>
          </a:p>
          <a:p>
            <a:endParaRPr lang="en-US" sz="1000" dirty="0">
              <a:solidFill>
                <a:schemeClr val="accent2"/>
              </a:solidFill>
              <a:latin typeface="Bahnschrift"/>
            </a:endParaRPr>
          </a:p>
          <a:p>
            <a:r>
              <a:rPr lang="en-US" sz="1000" dirty="0">
                <a:solidFill>
                  <a:schemeClr val="accent2"/>
                </a:solidFill>
                <a:latin typeface="Bahnschrift"/>
              </a:rPr>
              <a:t>E-commerce: </a:t>
            </a:r>
            <a:r>
              <a:rPr lang="en-US" sz="1000" dirty="0">
                <a:solidFill>
                  <a:schemeClr val="accent3"/>
                </a:solidFill>
                <a:latin typeface="Bahnschrift"/>
                <a:sym typeface="Wingdings" pitchFamily="2" charset="2"/>
              </a:rPr>
              <a:t>stable growth with entrants and big players (Mercado Livre, Luiza </a:t>
            </a:r>
            <a:r>
              <a:rPr lang="en-US" sz="1000" dirty="0" err="1">
                <a:solidFill>
                  <a:schemeClr val="accent3"/>
                </a:solidFill>
                <a:latin typeface="Bahnschrift"/>
                <a:sym typeface="Wingdings" pitchFamily="2" charset="2"/>
              </a:rPr>
              <a:t>etc</a:t>
            </a:r>
            <a:r>
              <a:rPr lang="en-US" sz="1000" dirty="0">
                <a:solidFill>
                  <a:schemeClr val="accent3"/>
                </a:solidFill>
                <a:latin typeface="Bahnschrift"/>
                <a:sym typeface="Wingdings" pitchFamily="2" charset="2"/>
              </a:rPr>
              <a:t>)</a:t>
            </a:r>
            <a:endParaRPr lang="en-US" sz="1000" dirty="0">
              <a:solidFill>
                <a:schemeClr val="bg1"/>
              </a:solidFill>
              <a:latin typeface="Bahnschrift" panose="020B0502040204020203" pitchFamily="34" charset="0"/>
            </a:endParaRPr>
          </a:p>
          <a:p>
            <a:endParaRPr lang="en-US" sz="1000" dirty="0">
              <a:solidFill>
                <a:schemeClr val="bg1"/>
              </a:solidFill>
              <a:latin typeface="Bahnschrift" panose="020B0502040204020203" pitchFamily="34" charset="0"/>
            </a:endParaRPr>
          </a:p>
          <a:p>
            <a:r>
              <a:rPr lang="en-US" sz="1000" dirty="0">
                <a:solidFill>
                  <a:schemeClr val="accent2"/>
                </a:solidFill>
                <a:latin typeface="Bahnschrift"/>
              </a:rPr>
              <a:t>User behavior</a:t>
            </a:r>
            <a:r>
              <a:rPr lang="en-US" sz="1000" dirty="0">
                <a:solidFill>
                  <a:schemeClr val="accent3"/>
                </a:solidFill>
                <a:latin typeface="Bahnschrift"/>
                <a:sym typeface="Wingdings" pitchFamily="2" charset="2"/>
              </a:rPr>
              <a:t> young and connected (</a:t>
            </a:r>
            <a:r>
              <a:rPr lang="en-US" sz="1000" dirty="0" err="1">
                <a:solidFill>
                  <a:schemeClr val="accent3"/>
                </a:solidFill>
                <a:latin typeface="Bahnschrift"/>
                <a:sym typeface="Wingdings" pitchFamily="2" charset="2"/>
              </a:rPr>
              <a:t>Whatsapp</a:t>
            </a:r>
            <a:r>
              <a:rPr lang="en-US" sz="1000" dirty="0">
                <a:solidFill>
                  <a:schemeClr val="accent3"/>
                </a:solidFill>
                <a:latin typeface="Bahnschrift"/>
                <a:sym typeface="Wingdings" pitchFamily="2" charset="2"/>
              </a:rPr>
              <a:t>) high-tech expectation</a:t>
            </a:r>
            <a:endParaRPr lang="en-US" sz="1000" dirty="0">
              <a:solidFill>
                <a:schemeClr val="bg1"/>
              </a:solidFill>
              <a:latin typeface="Bahnschrift" panose="020B0502040204020203" pitchFamily="34" charset="0"/>
            </a:endParaRPr>
          </a:p>
        </p:txBody>
      </p:sp>
      <p:pic>
        <p:nvPicPr>
          <p:cNvPr id="2064" name="Picture 2063">
            <a:extLst>
              <a:ext uri="{FF2B5EF4-FFF2-40B4-BE49-F238E27FC236}">
                <a16:creationId xmlns:a16="http://schemas.microsoft.com/office/drawing/2014/main" id="{C4C77138-BC38-47AB-4760-075F930AE7C2}"/>
              </a:ext>
            </a:extLst>
          </p:cNvPr>
          <p:cNvPicPr>
            <a:picLocks noChangeAspect="1"/>
          </p:cNvPicPr>
          <p:nvPr/>
        </p:nvPicPr>
        <p:blipFill>
          <a:blip r:embed="rId11"/>
          <a:stretch>
            <a:fillRect/>
          </a:stretch>
        </p:blipFill>
        <p:spPr>
          <a:xfrm>
            <a:off x="3739969" y="1613117"/>
            <a:ext cx="5085624" cy="2884727"/>
          </a:xfrm>
          <a:prstGeom prst="rect">
            <a:avLst/>
          </a:prstGeom>
        </p:spPr>
      </p:pic>
    </p:spTree>
    <p:extLst>
      <p:ext uri="{BB962C8B-B14F-4D97-AF65-F5344CB8AC3E}">
        <p14:creationId xmlns:p14="http://schemas.microsoft.com/office/powerpoint/2010/main" val="3348162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94D45C22-B3B1-DA44-87A1-C5C6255F3264}"/>
              </a:ext>
            </a:extLst>
          </p:cNvPr>
          <p:cNvSpPr>
            <a:spLocks noGrp="1"/>
          </p:cNvSpPr>
          <p:nvPr>
            <p:ph type="body" sz="quarter" idx="10"/>
          </p:nvPr>
        </p:nvSpPr>
        <p:spPr>
          <a:xfrm>
            <a:off x="322115" y="385475"/>
            <a:ext cx="7560568" cy="515937"/>
          </a:xfrm>
        </p:spPr>
        <p:txBody>
          <a:bodyPr/>
          <a:lstStyle/>
          <a:p>
            <a:r>
              <a:rPr lang="en-US" noProof="1">
                <a:latin typeface="Bahnschrift" panose="020B0502040204020203" pitchFamily="34" charset="0"/>
              </a:rPr>
              <a:t>Basic Framework for ML Planning</a:t>
            </a:r>
            <a:endParaRPr lang="en-US" sz="2000" b="0" spc="0" dirty="0">
              <a:latin typeface="Bahnschrift" panose="020B0502040204020203" pitchFamily="34" charset="0"/>
            </a:endParaRPr>
          </a:p>
        </p:txBody>
      </p:sp>
      <p:sp>
        <p:nvSpPr>
          <p:cNvPr id="29" name="TextBox 28">
            <a:extLst>
              <a:ext uri="{FF2B5EF4-FFF2-40B4-BE49-F238E27FC236}">
                <a16:creationId xmlns:a16="http://schemas.microsoft.com/office/drawing/2014/main" id="{F6490216-D858-1D27-FC90-840D10E9EC83}"/>
              </a:ext>
            </a:extLst>
          </p:cNvPr>
          <p:cNvSpPr txBox="1"/>
          <p:nvPr/>
        </p:nvSpPr>
        <p:spPr>
          <a:xfrm>
            <a:off x="275660" y="918260"/>
            <a:ext cx="8411005" cy="369332"/>
          </a:xfrm>
          <a:prstGeom prst="rect">
            <a:avLst/>
          </a:prstGeom>
          <a:noFill/>
        </p:spPr>
        <p:txBody>
          <a:bodyPr wrap="square">
            <a:spAutoFit/>
          </a:bodyPr>
          <a:lstStyle/>
          <a:p>
            <a:r>
              <a:rPr kumimoji="0" lang="en-GB" i="0" u="none" strike="noStrike" kern="1200" cap="none" spc="0" normalizeH="0" baseline="0" noProof="0" dirty="0">
                <a:ln>
                  <a:noFill/>
                </a:ln>
                <a:solidFill>
                  <a:schemeClr val="bg1"/>
                </a:solidFill>
                <a:effectLst/>
                <a:uLnTx/>
                <a:uFillTx/>
                <a:latin typeface="Arial" panose="020B0604020202020204"/>
                <a:ea typeface="+mn-lt"/>
                <a:cs typeface="Arial" panose="020B0604020202020204"/>
              </a:rPr>
              <a:t>Definition of the problem and scope is always step 0 of any solution</a:t>
            </a:r>
            <a:endParaRPr lang="en-US" sz="4800" dirty="0"/>
          </a:p>
        </p:txBody>
      </p:sp>
      <p:sp>
        <p:nvSpPr>
          <p:cNvPr id="42" name="Google Shape;2419;p157">
            <a:extLst>
              <a:ext uri="{FF2B5EF4-FFF2-40B4-BE49-F238E27FC236}">
                <a16:creationId xmlns:a16="http://schemas.microsoft.com/office/drawing/2014/main" id="{F8569B35-48BF-A279-74A2-28F0C70E6A91}"/>
              </a:ext>
            </a:extLst>
          </p:cNvPr>
          <p:cNvSpPr txBox="1">
            <a:spLocks noChangeAspect="1"/>
          </p:cNvSpPr>
          <p:nvPr/>
        </p:nvSpPr>
        <p:spPr>
          <a:xfrm>
            <a:off x="2274628" y="3011721"/>
            <a:ext cx="1371600" cy="415529"/>
          </a:xfrm>
          <a:prstGeom prst="rect">
            <a:avLst/>
          </a:prstGeom>
          <a:noFill/>
          <a:ln>
            <a:noFill/>
          </a:ln>
        </p:spPr>
        <p:txBody>
          <a:bodyPr spcFirstLastPara="1" wrap="square" lIns="45725" tIns="22875" rIns="45725" bIns="22875" anchor="b"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200" b="1" dirty="0">
                <a:solidFill>
                  <a:schemeClr val="bg1"/>
                </a:solidFill>
                <a:latin typeface="Arial" panose="020B0604020202020204" pitchFamily="34" charset="0"/>
                <a:ea typeface="Montserrat"/>
                <a:cs typeface="Arial" panose="020B0604020202020204" pitchFamily="34" charset="0"/>
                <a:sym typeface="Montserrat"/>
              </a:rPr>
              <a:t>Define Business Objective</a:t>
            </a:r>
            <a:endParaRPr sz="1200" b="0" i="0" u="none" strike="noStrike" cap="none" dirty="0">
              <a:solidFill>
                <a:schemeClr val="bg1"/>
              </a:solidFill>
              <a:latin typeface="Arial" panose="020B0604020202020204" pitchFamily="34" charset="0"/>
              <a:ea typeface="Arial"/>
              <a:cs typeface="Arial" panose="020B0604020202020204" pitchFamily="34" charset="0"/>
              <a:sym typeface="Arial"/>
            </a:endParaRPr>
          </a:p>
        </p:txBody>
      </p:sp>
      <p:sp>
        <p:nvSpPr>
          <p:cNvPr id="44" name="Google Shape;2421;p157">
            <a:extLst>
              <a:ext uri="{FF2B5EF4-FFF2-40B4-BE49-F238E27FC236}">
                <a16:creationId xmlns:a16="http://schemas.microsoft.com/office/drawing/2014/main" id="{ADFD52B2-02E6-0DCB-3A4E-C6029A1002F6}"/>
              </a:ext>
            </a:extLst>
          </p:cNvPr>
          <p:cNvSpPr txBox="1">
            <a:spLocks noChangeAspect="1"/>
          </p:cNvSpPr>
          <p:nvPr/>
        </p:nvSpPr>
        <p:spPr>
          <a:xfrm>
            <a:off x="7043260" y="3011721"/>
            <a:ext cx="1371600" cy="415529"/>
          </a:xfrm>
          <a:prstGeom prst="rect">
            <a:avLst/>
          </a:prstGeom>
          <a:noFill/>
          <a:ln>
            <a:noFill/>
          </a:ln>
        </p:spPr>
        <p:txBody>
          <a:bodyPr spcFirstLastPara="1" wrap="square" lIns="45725" tIns="22875" rIns="45725" bIns="22875" anchor="b"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200" b="1" dirty="0">
                <a:solidFill>
                  <a:schemeClr val="bg1"/>
                </a:solidFill>
                <a:latin typeface="Arial" panose="020B0604020202020204" pitchFamily="34" charset="0"/>
                <a:ea typeface="Montserrat"/>
                <a:cs typeface="Arial" panose="020B0604020202020204" pitchFamily="34" charset="0"/>
                <a:sym typeface="Montserrat"/>
              </a:rPr>
              <a:t>Definition of </a:t>
            </a:r>
            <a:endParaRPr sz="1200" b="1" dirty="0">
              <a:solidFill>
                <a:schemeClr val="bg1"/>
              </a:solidFill>
              <a:latin typeface="Arial" panose="020B0604020202020204" pitchFamily="34" charset="0"/>
              <a:ea typeface="Montserrat"/>
              <a:cs typeface="Arial" panose="020B0604020202020204" pitchFamily="34" charset="0"/>
              <a:sym typeface="Montserrat"/>
            </a:endParaRPr>
          </a:p>
          <a:p>
            <a:pPr marL="0" marR="0" lvl="0" indent="0" algn="ctr" rtl="0">
              <a:lnSpc>
                <a:spcPct val="100000"/>
              </a:lnSpc>
              <a:spcBef>
                <a:spcPts val="0"/>
              </a:spcBef>
              <a:spcAft>
                <a:spcPts val="0"/>
              </a:spcAft>
              <a:buClr>
                <a:srgbClr val="000000"/>
              </a:buClr>
              <a:buSzPts val="1600"/>
              <a:buFont typeface="Arial"/>
              <a:buNone/>
            </a:pPr>
            <a:r>
              <a:rPr lang="en-US" sz="1200" b="1" dirty="0">
                <a:solidFill>
                  <a:schemeClr val="bg1"/>
                </a:solidFill>
                <a:latin typeface="Arial" panose="020B0604020202020204" pitchFamily="34" charset="0"/>
                <a:ea typeface="Montserrat"/>
                <a:cs typeface="Arial" panose="020B0604020202020204" pitchFamily="34" charset="0"/>
                <a:sym typeface="Montserrat"/>
              </a:rPr>
              <a:t>success</a:t>
            </a:r>
            <a:endParaRPr sz="1200" b="0" i="0" u="none" strike="noStrike" cap="none" dirty="0">
              <a:solidFill>
                <a:schemeClr val="bg1"/>
              </a:solidFill>
              <a:latin typeface="Arial" panose="020B0604020202020204" pitchFamily="34" charset="0"/>
              <a:ea typeface="Arial"/>
              <a:cs typeface="Arial" panose="020B0604020202020204" pitchFamily="34" charset="0"/>
              <a:sym typeface="Arial"/>
            </a:endParaRPr>
          </a:p>
        </p:txBody>
      </p:sp>
      <p:grpSp>
        <p:nvGrpSpPr>
          <p:cNvPr id="73" name="Group 72">
            <a:extLst>
              <a:ext uri="{FF2B5EF4-FFF2-40B4-BE49-F238E27FC236}">
                <a16:creationId xmlns:a16="http://schemas.microsoft.com/office/drawing/2014/main" id="{3973ED8B-868A-6437-B5BB-B2D9F9095346}"/>
              </a:ext>
            </a:extLst>
          </p:cNvPr>
          <p:cNvGrpSpPr/>
          <p:nvPr/>
        </p:nvGrpSpPr>
        <p:grpSpPr>
          <a:xfrm>
            <a:off x="2503228" y="1844678"/>
            <a:ext cx="914400" cy="914400"/>
            <a:chOff x="2191783" y="2005908"/>
            <a:chExt cx="914400" cy="914400"/>
          </a:xfrm>
        </p:grpSpPr>
        <p:sp>
          <p:nvSpPr>
            <p:cNvPr id="26" name="Google Shape;2412;p157">
              <a:extLst>
                <a:ext uri="{FF2B5EF4-FFF2-40B4-BE49-F238E27FC236}">
                  <a16:creationId xmlns:a16="http://schemas.microsoft.com/office/drawing/2014/main" id="{C099829A-E469-8F9A-A4E1-FECA3F98CD7D}"/>
                </a:ext>
              </a:extLst>
            </p:cNvPr>
            <p:cNvSpPr/>
            <p:nvPr/>
          </p:nvSpPr>
          <p:spPr>
            <a:xfrm>
              <a:off x="2191783" y="2005908"/>
              <a:ext cx="914400" cy="914400"/>
            </a:xfrm>
            <a:custGeom>
              <a:avLst/>
              <a:gdLst/>
              <a:ahLst/>
              <a:cxnLst/>
              <a:rect l="l" t="t" r="r" b="b"/>
              <a:pathLst>
                <a:path w="2082" h="2083" extrusionOk="0">
                  <a:moveTo>
                    <a:pt x="2082" y="1042"/>
                  </a:moveTo>
                  <a:cubicBezTo>
                    <a:pt x="2082" y="1617"/>
                    <a:pt x="1616" y="2083"/>
                    <a:pt x="1041" y="2083"/>
                  </a:cubicBezTo>
                  <a:cubicBezTo>
                    <a:pt x="466" y="2083"/>
                    <a:pt x="0" y="1617"/>
                    <a:pt x="0" y="1042"/>
                  </a:cubicBezTo>
                  <a:cubicBezTo>
                    <a:pt x="0" y="467"/>
                    <a:pt x="466" y="0"/>
                    <a:pt x="1041" y="0"/>
                  </a:cubicBezTo>
                  <a:cubicBezTo>
                    <a:pt x="1616" y="0"/>
                    <a:pt x="2082" y="467"/>
                    <a:pt x="2082" y="1042"/>
                  </a:cubicBezTo>
                  <a:close/>
                </a:path>
              </a:pathLst>
            </a:custGeom>
            <a:solidFill>
              <a:schemeClr val="accent2"/>
            </a:solidFill>
            <a:ln>
              <a:noFill/>
            </a:ln>
          </p:spPr>
          <p:txBody>
            <a:bodyPr spcFirstLastPara="1" wrap="square" lIns="45000" tIns="22500" rIns="45000" bIns="22500" anchor="ctr" anchorCtr="1">
              <a:noAutofit/>
            </a:bodyPr>
            <a:lstStyle/>
            <a:p>
              <a:pPr marL="0" marR="0" lvl="0" indent="0" algn="l" rtl="0">
                <a:lnSpc>
                  <a:spcPct val="100000"/>
                </a:lnSpc>
                <a:spcBef>
                  <a:spcPts val="0"/>
                </a:spcBef>
                <a:spcAft>
                  <a:spcPts val="0"/>
                </a:spcAft>
                <a:buClr>
                  <a:schemeClr val="dk1"/>
                </a:buClr>
                <a:buSzPts val="900"/>
                <a:buFont typeface="Calibri"/>
                <a:buNone/>
              </a:pPr>
              <a:endParaRPr sz="600" b="0" i="0" u="none" strike="noStrike" cap="none">
                <a:solidFill>
                  <a:schemeClr val="bg1"/>
                </a:solidFill>
                <a:latin typeface="Arial"/>
                <a:ea typeface="Arial"/>
                <a:cs typeface="Arial"/>
                <a:sym typeface="Arial"/>
              </a:endParaRPr>
            </a:p>
          </p:txBody>
        </p:sp>
        <p:sp>
          <p:nvSpPr>
            <p:cNvPr id="49" name="Google Shape;2423;p157">
              <a:extLst>
                <a:ext uri="{FF2B5EF4-FFF2-40B4-BE49-F238E27FC236}">
                  <a16:creationId xmlns:a16="http://schemas.microsoft.com/office/drawing/2014/main" id="{7B1127C2-6B16-7BD7-6772-054DEDA40D6F}"/>
                </a:ext>
              </a:extLst>
            </p:cNvPr>
            <p:cNvSpPr txBox="1"/>
            <p:nvPr/>
          </p:nvSpPr>
          <p:spPr>
            <a:xfrm>
              <a:off x="2355795" y="2245293"/>
              <a:ext cx="586377" cy="435630"/>
            </a:xfrm>
            <a:prstGeom prst="rect">
              <a:avLst/>
            </a:prstGeom>
            <a:noFill/>
            <a:ln>
              <a:noFill/>
            </a:ln>
          </p:spPr>
          <p:txBody>
            <a:bodyPr spcFirstLastPara="1" wrap="square" lIns="45725" tIns="22875" rIns="45725" bIns="22875" anchor="ctr" anchorCtr="0">
              <a:spAutoFit/>
            </a:bodyPr>
            <a:lstStyle/>
            <a:p>
              <a:pPr marL="0" marR="0" lvl="0" indent="0" algn="ctr" rtl="0">
                <a:lnSpc>
                  <a:spcPct val="100000"/>
                </a:lnSpc>
                <a:spcBef>
                  <a:spcPts val="0"/>
                </a:spcBef>
                <a:spcAft>
                  <a:spcPts val="0"/>
                </a:spcAft>
                <a:buClr>
                  <a:srgbClr val="000000"/>
                </a:buClr>
                <a:buSzPts val="3500"/>
                <a:buFont typeface="Arial"/>
                <a:buNone/>
              </a:pPr>
              <a:r>
                <a:rPr lang="en-US" sz="2400" b="1" dirty="0">
                  <a:solidFill>
                    <a:schemeClr val="bg1"/>
                  </a:solidFill>
                  <a:latin typeface="Montserrat"/>
                  <a:ea typeface="Montserrat"/>
                  <a:cs typeface="Montserrat"/>
                  <a:sym typeface="Montserrat"/>
                </a:rPr>
                <a:t>2</a:t>
              </a:r>
              <a:endParaRPr sz="400" b="0" i="0" u="none" strike="noStrike" cap="none" dirty="0">
                <a:solidFill>
                  <a:schemeClr val="bg1"/>
                </a:solidFill>
                <a:latin typeface="Arial"/>
                <a:ea typeface="Arial"/>
                <a:cs typeface="Arial"/>
                <a:sym typeface="Arial"/>
              </a:endParaRPr>
            </a:p>
          </p:txBody>
        </p:sp>
      </p:grpSp>
      <p:grpSp>
        <p:nvGrpSpPr>
          <p:cNvPr id="70" name="Group 69">
            <a:extLst>
              <a:ext uri="{FF2B5EF4-FFF2-40B4-BE49-F238E27FC236}">
                <a16:creationId xmlns:a16="http://schemas.microsoft.com/office/drawing/2014/main" id="{4EB24F9A-EC91-402F-0771-00413057C047}"/>
              </a:ext>
            </a:extLst>
          </p:cNvPr>
          <p:cNvGrpSpPr/>
          <p:nvPr/>
        </p:nvGrpSpPr>
        <p:grpSpPr>
          <a:xfrm>
            <a:off x="4059855" y="1844678"/>
            <a:ext cx="914400" cy="914400"/>
            <a:chOff x="3730431" y="2005908"/>
            <a:chExt cx="914400" cy="914400"/>
          </a:xfrm>
        </p:grpSpPr>
        <p:sp>
          <p:nvSpPr>
            <p:cNvPr id="27" name="Google Shape;2413;p157">
              <a:extLst>
                <a:ext uri="{FF2B5EF4-FFF2-40B4-BE49-F238E27FC236}">
                  <a16:creationId xmlns:a16="http://schemas.microsoft.com/office/drawing/2014/main" id="{3D87FDAC-F2E3-FD35-FFC7-B5ED6BED72B7}"/>
                </a:ext>
              </a:extLst>
            </p:cNvPr>
            <p:cNvSpPr/>
            <p:nvPr/>
          </p:nvSpPr>
          <p:spPr>
            <a:xfrm>
              <a:off x="3730431" y="2005908"/>
              <a:ext cx="914400" cy="914400"/>
            </a:xfrm>
            <a:custGeom>
              <a:avLst/>
              <a:gdLst/>
              <a:ahLst/>
              <a:cxnLst/>
              <a:rect l="l" t="t" r="r" b="b"/>
              <a:pathLst>
                <a:path w="2082" h="2083" extrusionOk="0">
                  <a:moveTo>
                    <a:pt x="2082" y="1042"/>
                  </a:moveTo>
                  <a:cubicBezTo>
                    <a:pt x="2082" y="1617"/>
                    <a:pt x="1616" y="2083"/>
                    <a:pt x="1041" y="2083"/>
                  </a:cubicBezTo>
                  <a:cubicBezTo>
                    <a:pt x="466" y="2083"/>
                    <a:pt x="0" y="1617"/>
                    <a:pt x="0" y="1042"/>
                  </a:cubicBezTo>
                  <a:cubicBezTo>
                    <a:pt x="0" y="467"/>
                    <a:pt x="466" y="0"/>
                    <a:pt x="1041" y="0"/>
                  </a:cubicBezTo>
                  <a:cubicBezTo>
                    <a:pt x="1616" y="0"/>
                    <a:pt x="2082" y="467"/>
                    <a:pt x="2082" y="1042"/>
                  </a:cubicBezTo>
                  <a:close/>
                </a:path>
              </a:pathLst>
            </a:custGeom>
            <a:solidFill>
              <a:schemeClr val="accent1"/>
            </a:solidFill>
            <a:ln>
              <a:noFill/>
            </a:ln>
          </p:spPr>
          <p:txBody>
            <a:bodyPr spcFirstLastPara="1" wrap="square" lIns="45000" tIns="22500" rIns="45000" bIns="22500" anchor="ctr" anchorCtr="1">
              <a:noAutofit/>
            </a:bodyPr>
            <a:lstStyle/>
            <a:p>
              <a:pPr marL="0" marR="0" lvl="0" indent="0" algn="l" rtl="0">
                <a:lnSpc>
                  <a:spcPct val="100000"/>
                </a:lnSpc>
                <a:spcBef>
                  <a:spcPts val="0"/>
                </a:spcBef>
                <a:spcAft>
                  <a:spcPts val="0"/>
                </a:spcAft>
                <a:buClr>
                  <a:schemeClr val="dk1"/>
                </a:buClr>
                <a:buSzPts val="900"/>
                <a:buFont typeface="Calibri"/>
                <a:buNone/>
              </a:pPr>
              <a:endParaRPr sz="600" b="0" i="0" u="none" strike="noStrike" cap="none">
                <a:solidFill>
                  <a:schemeClr val="bg1"/>
                </a:solidFill>
                <a:latin typeface="Arial"/>
                <a:ea typeface="Arial"/>
                <a:cs typeface="Arial"/>
                <a:sym typeface="Arial"/>
              </a:endParaRPr>
            </a:p>
          </p:txBody>
        </p:sp>
        <p:sp>
          <p:nvSpPr>
            <p:cNvPr id="53" name="Google Shape;2424;p157">
              <a:extLst>
                <a:ext uri="{FF2B5EF4-FFF2-40B4-BE49-F238E27FC236}">
                  <a16:creationId xmlns:a16="http://schemas.microsoft.com/office/drawing/2014/main" id="{E2402716-2D0C-FE4C-C7A1-005C454C0142}"/>
                </a:ext>
              </a:extLst>
            </p:cNvPr>
            <p:cNvSpPr txBox="1"/>
            <p:nvPr/>
          </p:nvSpPr>
          <p:spPr>
            <a:xfrm>
              <a:off x="3894443" y="2245293"/>
              <a:ext cx="586377" cy="435630"/>
            </a:xfrm>
            <a:prstGeom prst="rect">
              <a:avLst/>
            </a:prstGeom>
            <a:noFill/>
            <a:ln>
              <a:noFill/>
            </a:ln>
          </p:spPr>
          <p:txBody>
            <a:bodyPr spcFirstLastPara="1" wrap="square" lIns="45725" tIns="22875" rIns="45725" bIns="22875" anchor="ctr" anchorCtr="0">
              <a:spAutoFit/>
            </a:bodyPr>
            <a:lstStyle/>
            <a:p>
              <a:pPr marL="0" marR="0" lvl="0" indent="0" algn="ctr" rtl="0">
                <a:lnSpc>
                  <a:spcPct val="100000"/>
                </a:lnSpc>
                <a:spcBef>
                  <a:spcPts val="0"/>
                </a:spcBef>
                <a:spcAft>
                  <a:spcPts val="0"/>
                </a:spcAft>
                <a:buClr>
                  <a:srgbClr val="000000"/>
                </a:buClr>
                <a:buSzPts val="3500"/>
                <a:buFont typeface="Arial"/>
                <a:buNone/>
              </a:pPr>
              <a:r>
                <a:rPr lang="en-US" sz="2400" b="1" dirty="0">
                  <a:solidFill>
                    <a:schemeClr val="bg1"/>
                  </a:solidFill>
                  <a:latin typeface="Montserrat"/>
                  <a:ea typeface="Montserrat"/>
                  <a:cs typeface="Montserrat"/>
                  <a:sym typeface="Montserrat"/>
                </a:rPr>
                <a:t>3</a:t>
              </a:r>
              <a:endParaRPr sz="400" b="0" i="0" u="none" strike="noStrike" cap="none" dirty="0">
                <a:solidFill>
                  <a:schemeClr val="bg1"/>
                </a:solidFill>
                <a:latin typeface="Arial"/>
                <a:ea typeface="Arial"/>
                <a:cs typeface="Arial"/>
                <a:sym typeface="Arial"/>
              </a:endParaRPr>
            </a:p>
          </p:txBody>
        </p:sp>
      </p:grpSp>
      <p:grpSp>
        <p:nvGrpSpPr>
          <p:cNvPr id="69" name="Group 68">
            <a:extLst>
              <a:ext uri="{FF2B5EF4-FFF2-40B4-BE49-F238E27FC236}">
                <a16:creationId xmlns:a16="http://schemas.microsoft.com/office/drawing/2014/main" id="{6EF482AA-A07F-8261-462D-BDC8657BE6CB}"/>
              </a:ext>
            </a:extLst>
          </p:cNvPr>
          <p:cNvGrpSpPr/>
          <p:nvPr/>
        </p:nvGrpSpPr>
        <p:grpSpPr>
          <a:xfrm>
            <a:off x="5696571" y="1844678"/>
            <a:ext cx="914400" cy="914400"/>
            <a:chOff x="5269079" y="2005908"/>
            <a:chExt cx="914400" cy="914400"/>
          </a:xfrm>
        </p:grpSpPr>
        <p:sp>
          <p:nvSpPr>
            <p:cNvPr id="28" name="Google Shape;2414;p157">
              <a:extLst>
                <a:ext uri="{FF2B5EF4-FFF2-40B4-BE49-F238E27FC236}">
                  <a16:creationId xmlns:a16="http://schemas.microsoft.com/office/drawing/2014/main" id="{C06686B1-DCE6-4E2A-57D6-DC87AF6152D1}"/>
                </a:ext>
              </a:extLst>
            </p:cNvPr>
            <p:cNvSpPr/>
            <p:nvPr/>
          </p:nvSpPr>
          <p:spPr>
            <a:xfrm>
              <a:off x="5269079" y="2005908"/>
              <a:ext cx="914400" cy="914400"/>
            </a:xfrm>
            <a:custGeom>
              <a:avLst/>
              <a:gdLst/>
              <a:ahLst/>
              <a:cxnLst/>
              <a:rect l="l" t="t" r="r" b="b"/>
              <a:pathLst>
                <a:path w="2082" h="2083" extrusionOk="0">
                  <a:moveTo>
                    <a:pt x="2082" y="1042"/>
                  </a:moveTo>
                  <a:cubicBezTo>
                    <a:pt x="2082" y="1617"/>
                    <a:pt x="1616" y="2083"/>
                    <a:pt x="1042" y="2083"/>
                  </a:cubicBezTo>
                  <a:cubicBezTo>
                    <a:pt x="467" y="2083"/>
                    <a:pt x="0" y="1617"/>
                    <a:pt x="0" y="1042"/>
                  </a:cubicBezTo>
                  <a:cubicBezTo>
                    <a:pt x="0" y="467"/>
                    <a:pt x="467" y="0"/>
                    <a:pt x="1042" y="0"/>
                  </a:cubicBezTo>
                  <a:cubicBezTo>
                    <a:pt x="1616" y="0"/>
                    <a:pt x="2082" y="467"/>
                    <a:pt x="2082" y="1042"/>
                  </a:cubicBezTo>
                  <a:close/>
                </a:path>
              </a:pathLst>
            </a:custGeom>
            <a:solidFill>
              <a:schemeClr val="accent1"/>
            </a:solidFill>
            <a:ln>
              <a:noFill/>
            </a:ln>
          </p:spPr>
          <p:txBody>
            <a:bodyPr spcFirstLastPara="1" wrap="square" lIns="45000" tIns="22500" rIns="45000" bIns="22500" anchor="ctr" anchorCtr="1">
              <a:noAutofit/>
            </a:bodyPr>
            <a:lstStyle/>
            <a:p>
              <a:pPr marL="0" marR="0" lvl="0" indent="0" algn="l" rtl="0">
                <a:lnSpc>
                  <a:spcPct val="100000"/>
                </a:lnSpc>
                <a:spcBef>
                  <a:spcPts val="0"/>
                </a:spcBef>
                <a:spcAft>
                  <a:spcPts val="0"/>
                </a:spcAft>
                <a:buClr>
                  <a:schemeClr val="dk1"/>
                </a:buClr>
                <a:buSzPts val="900"/>
                <a:buFont typeface="Calibri"/>
                <a:buNone/>
              </a:pPr>
              <a:endParaRPr sz="600" b="0" i="0" u="none" strike="noStrike" cap="none">
                <a:solidFill>
                  <a:schemeClr val="bg1"/>
                </a:solidFill>
                <a:latin typeface="Arial"/>
                <a:ea typeface="Arial"/>
                <a:cs typeface="Arial"/>
                <a:sym typeface="Arial"/>
              </a:endParaRPr>
            </a:p>
          </p:txBody>
        </p:sp>
        <p:sp>
          <p:nvSpPr>
            <p:cNvPr id="54" name="Google Shape;2425;p157">
              <a:extLst>
                <a:ext uri="{FF2B5EF4-FFF2-40B4-BE49-F238E27FC236}">
                  <a16:creationId xmlns:a16="http://schemas.microsoft.com/office/drawing/2014/main" id="{04C99723-3C7A-9BBA-128B-D0960FC8C534}"/>
                </a:ext>
              </a:extLst>
            </p:cNvPr>
            <p:cNvSpPr txBox="1"/>
            <p:nvPr/>
          </p:nvSpPr>
          <p:spPr>
            <a:xfrm>
              <a:off x="5433091" y="2245293"/>
              <a:ext cx="586377" cy="435630"/>
            </a:xfrm>
            <a:prstGeom prst="rect">
              <a:avLst/>
            </a:prstGeom>
            <a:noFill/>
            <a:ln>
              <a:noFill/>
            </a:ln>
          </p:spPr>
          <p:txBody>
            <a:bodyPr spcFirstLastPara="1" wrap="square" lIns="45725" tIns="22875" rIns="45725" bIns="22875" anchor="ctr" anchorCtr="0">
              <a:spAutoFit/>
            </a:bodyPr>
            <a:lstStyle/>
            <a:p>
              <a:pPr marL="0" marR="0" lvl="0" indent="0" algn="ctr" rtl="0">
                <a:lnSpc>
                  <a:spcPct val="100000"/>
                </a:lnSpc>
                <a:spcBef>
                  <a:spcPts val="0"/>
                </a:spcBef>
                <a:spcAft>
                  <a:spcPts val="0"/>
                </a:spcAft>
                <a:buClr>
                  <a:srgbClr val="000000"/>
                </a:buClr>
                <a:buSzPts val="3500"/>
                <a:buFont typeface="Arial"/>
                <a:buNone/>
              </a:pPr>
              <a:r>
                <a:rPr lang="en-US" sz="2400" b="1" dirty="0">
                  <a:solidFill>
                    <a:schemeClr val="bg1"/>
                  </a:solidFill>
                  <a:latin typeface="Montserrat"/>
                  <a:ea typeface="Montserrat"/>
                  <a:cs typeface="Montserrat"/>
                  <a:sym typeface="Montserrat"/>
                </a:rPr>
                <a:t>4</a:t>
              </a:r>
              <a:endParaRPr sz="400" b="0" i="0" u="none" strike="noStrike" cap="none" dirty="0">
                <a:solidFill>
                  <a:schemeClr val="bg1"/>
                </a:solidFill>
                <a:latin typeface="Arial"/>
                <a:ea typeface="Arial"/>
                <a:cs typeface="Arial"/>
                <a:sym typeface="Arial"/>
              </a:endParaRPr>
            </a:p>
          </p:txBody>
        </p:sp>
      </p:grpSp>
      <p:grpSp>
        <p:nvGrpSpPr>
          <p:cNvPr id="68" name="Group 67">
            <a:extLst>
              <a:ext uri="{FF2B5EF4-FFF2-40B4-BE49-F238E27FC236}">
                <a16:creationId xmlns:a16="http://schemas.microsoft.com/office/drawing/2014/main" id="{96B4F349-9879-15A5-CC7F-5D71819F92B1}"/>
              </a:ext>
            </a:extLst>
          </p:cNvPr>
          <p:cNvGrpSpPr/>
          <p:nvPr/>
        </p:nvGrpSpPr>
        <p:grpSpPr>
          <a:xfrm>
            <a:off x="7271860" y="1844678"/>
            <a:ext cx="914400" cy="914400"/>
            <a:chOff x="6807727" y="2005908"/>
            <a:chExt cx="914400" cy="914400"/>
          </a:xfrm>
        </p:grpSpPr>
        <p:sp>
          <p:nvSpPr>
            <p:cNvPr id="32" name="Google Shape;2415;p157">
              <a:extLst>
                <a:ext uri="{FF2B5EF4-FFF2-40B4-BE49-F238E27FC236}">
                  <a16:creationId xmlns:a16="http://schemas.microsoft.com/office/drawing/2014/main" id="{C6742D2C-E0DB-9D6E-52C3-D141C5010609}"/>
                </a:ext>
              </a:extLst>
            </p:cNvPr>
            <p:cNvSpPr/>
            <p:nvPr/>
          </p:nvSpPr>
          <p:spPr>
            <a:xfrm>
              <a:off x="6807727" y="2005908"/>
              <a:ext cx="914400" cy="914400"/>
            </a:xfrm>
            <a:custGeom>
              <a:avLst/>
              <a:gdLst/>
              <a:ahLst/>
              <a:cxnLst/>
              <a:rect l="l" t="t" r="r" b="b"/>
              <a:pathLst>
                <a:path w="2081" h="2083" extrusionOk="0">
                  <a:moveTo>
                    <a:pt x="2081" y="1042"/>
                  </a:moveTo>
                  <a:cubicBezTo>
                    <a:pt x="2081" y="1617"/>
                    <a:pt x="1616" y="2083"/>
                    <a:pt x="1041" y="2083"/>
                  </a:cubicBezTo>
                  <a:cubicBezTo>
                    <a:pt x="466" y="2083"/>
                    <a:pt x="0" y="1617"/>
                    <a:pt x="0" y="1042"/>
                  </a:cubicBezTo>
                  <a:cubicBezTo>
                    <a:pt x="0" y="467"/>
                    <a:pt x="466" y="0"/>
                    <a:pt x="1041" y="0"/>
                  </a:cubicBezTo>
                  <a:cubicBezTo>
                    <a:pt x="1616" y="0"/>
                    <a:pt x="2081" y="467"/>
                    <a:pt x="2081" y="1042"/>
                  </a:cubicBezTo>
                  <a:close/>
                </a:path>
              </a:pathLst>
            </a:custGeom>
            <a:solidFill>
              <a:schemeClr val="accent4"/>
            </a:solidFill>
            <a:ln>
              <a:noFill/>
            </a:ln>
          </p:spPr>
          <p:txBody>
            <a:bodyPr spcFirstLastPara="1" wrap="square" lIns="45000" tIns="22500" rIns="45000" bIns="22500" anchor="ctr" anchorCtr="1">
              <a:noAutofit/>
            </a:bodyPr>
            <a:lstStyle/>
            <a:p>
              <a:pPr marL="0" marR="0" lvl="0" indent="0" algn="l" rtl="0">
                <a:lnSpc>
                  <a:spcPct val="100000"/>
                </a:lnSpc>
                <a:spcBef>
                  <a:spcPts val="0"/>
                </a:spcBef>
                <a:spcAft>
                  <a:spcPts val="0"/>
                </a:spcAft>
                <a:buClr>
                  <a:schemeClr val="dk1"/>
                </a:buClr>
                <a:buSzPts val="900"/>
                <a:buFont typeface="Calibri"/>
                <a:buNone/>
              </a:pPr>
              <a:endParaRPr sz="600" b="0" i="0" u="none" strike="noStrike" cap="none" dirty="0">
                <a:solidFill>
                  <a:schemeClr val="bg1"/>
                </a:solidFill>
                <a:latin typeface="Arial"/>
                <a:ea typeface="Arial"/>
                <a:cs typeface="Arial"/>
                <a:sym typeface="Arial"/>
              </a:endParaRPr>
            </a:p>
          </p:txBody>
        </p:sp>
        <p:sp>
          <p:nvSpPr>
            <p:cNvPr id="57" name="Google Shape;2427;p157">
              <a:extLst>
                <a:ext uri="{FF2B5EF4-FFF2-40B4-BE49-F238E27FC236}">
                  <a16:creationId xmlns:a16="http://schemas.microsoft.com/office/drawing/2014/main" id="{7688BE5B-AAA6-F2E1-1DE8-0EC3222D91B1}"/>
                </a:ext>
              </a:extLst>
            </p:cNvPr>
            <p:cNvSpPr/>
            <p:nvPr/>
          </p:nvSpPr>
          <p:spPr>
            <a:xfrm>
              <a:off x="7152503" y="2315246"/>
              <a:ext cx="224849" cy="263359"/>
            </a:xfrm>
            <a:custGeom>
              <a:avLst/>
              <a:gdLst/>
              <a:ahLst/>
              <a:cxnLst/>
              <a:rect l="l" t="t" r="r" b="b"/>
              <a:pathLst>
                <a:path w="160" h="183" extrusionOk="0">
                  <a:moveTo>
                    <a:pt x="160" y="52"/>
                  </a:moveTo>
                  <a:cubicBezTo>
                    <a:pt x="138" y="60"/>
                    <a:pt x="120" y="66"/>
                    <a:pt x="106" y="85"/>
                  </a:cubicBezTo>
                  <a:cubicBezTo>
                    <a:pt x="93" y="103"/>
                    <a:pt x="73" y="109"/>
                    <a:pt x="53" y="97"/>
                  </a:cubicBezTo>
                  <a:cubicBezTo>
                    <a:pt x="53" y="160"/>
                    <a:pt x="53" y="160"/>
                    <a:pt x="53" y="160"/>
                  </a:cubicBezTo>
                  <a:cubicBezTo>
                    <a:pt x="42" y="160"/>
                    <a:pt x="42" y="160"/>
                    <a:pt x="42" y="160"/>
                  </a:cubicBezTo>
                  <a:cubicBezTo>
                    <a:pt x="42" y="6"/>
                    <a:pt x="42" y="6"/>
                    <a:pt x="42" y="6"/>
                  </a:cubicBezTo>
                  <a:cubicBezTo>
                    <a:pt x="42" y="3"/>
                    <a:pt x="45" y="0"/>
                    <a:pt x="47" y="0"/>
                  </a:cubicBezTo>
                  <a:cubicBezTo>
                    <a:pt x="50" y="0"/>
                    <a:pt x="53" y="3"/>
                    <a:pt x="53" y="6"/>
                  </a:cubicBezTo>
                  <a:cubicBezTo>
                    <a:pt x="64" y="24"/>
                    <a:pt x="84" y="28"/>
                    <a:pt x="106" y="28"/>
                  </a:cubicBezTo>
                  <a:cubicBezTo>
                    <a:pt x="138" y="30"/>
                    <a:pt x="160" y="52"/>
                    <a:pt x="160" y="52"/>
                  </a:cubicBezTo>
                  <a:close/>
                  <a:moveTo>
                    <a:pt x="64" y="127"/>
                  </a:moveTo>
                  <a:cubicBezTo>
                    <a:pt x="64" y="139"/>
                    <a:pt x="64" y="139"/>
                    <a:pt x="64" y="139"/>
                  </a:cubicBezTo>
                  <a:cubicBezTo>
                    <a:pt x="76" y="141"/>
                    <a:pt x="84" y="146"/>
                    <a:pt x="84" y="154"/>
                  </a:cubicBezTo>
                  <a:cubicBezTo>
                    <a:pt x="84" y="163"/>
                    <a:pt x="68" y="171"/>
                    <a:pt x="47" y="171"/>
                  </a:cubicBezTo>
                  <a:cubicBezTo>
                    <a:pt x="27" y="171"/>
                    <a:pt x="11" y="163"/>
                    <a:pt x="11" y="154"/>
                  </a:cubicBezTo>
                  <a:cubicBezTo>
                    <a:pt x="11" y="146"/>
                    <a:pt x="19" y="141"/>
                    <a:pt x="31" y="139"/>
                  </a:cubicBezTo>
                  <a:cubicBezTo>
                    <a:pt x="31" y="127"/>
                    <a:pt x="31" y="127"/>
                    <a:pt x="31" y="127"/>
                  </a:cubicBezTo>
                  <a:cubicBezTo>
                    <a:pt x="12" y="130"/>
                    <a:pt x="0" y="141"/>
                    <a:pt x="0" y="154"/>
                  </a:cubicBezTo>
                  <a:cubicBezTo>
                    <a:pt x="0" y="171"/>
                    <a:pt x="19" y="183"/>
                    <a:pt x="47" y="183"/>
                  </a:cubicBezTo>
                  <a:cubicBezTo>
                    <a:pt x="75" y="183"/>
                    <a:pt x="95" y="171"/>
                    <a:pt x="95" y="154"/>
                  </a:cubicBezTo>
                  <a:cubicBezTo>
                    <a:pt x="95" y="141"/>
                    <a:pt x="83" y="130"/>
                    <a:pt x="64" y="127"/>
                  </a:cubicBezTo>
                  <a:close/>
                  <a:moveTo>
                    <a:pt x="64" y="127"/>
                  </a:moveTo>
                  <a:cubicBezTo>
                    <a:pt x="64" y="127"/>
                    <a:pt x="64" y="127"/>
                    <a:pt x="64" y="127"/>
                  </a:cubicBezTo>
                </a:path>
              </a:pathLst>
            </a:custGeom>
            <a:solidFill>
              <a:schemeClr val="lt1"/>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1600">
                <a:solidFill>
                  <a:schemeClr val="bg1"/>
                </a:solidFill>
                <a:latin typeface="Calibri"/>
                <a:ea typeface="Calibri"/>
                <a:cs typeface="Calibri"/>
                <a:sym typeface="Calibri"/>
              </a:endParaRPr>
            </a:p>
          </p:txBody>
        </p:sp>
      </p:grpSp>
      <p:grpSp>
        <p:nvGrpSpPr>
          <p:cNvPr id="74" name="Group 73">
            <a:extLst>
              <a:ext uri="{FF2B5EF4-FFF2-40B4-BE49-F238E27FC236}">
                <a16:creationId xmlns:a16="http://schemas.microsoft.com/office/drawing/2014/main" id="{5FA0B4BD-6543-F574-5912-0C8CD64D2D72}"/>
              </a:ext>
            </a:extLst>
          </p:cNvPr>
          <p:cNvGrpSpPr/>
          <p:nvPr/>
        </p:nvGrpSpPr>
        <p:grpSpPr>
          <a:xfrm>
            <a:off x="894736" y="1854203"/>
            <a:ext cx="914400" cy="914400"/>
            <a:chOff x="653135" y="2005908"/>
            <a:chExt cx="914400" cy="914400"/>
          </a:xfrm>
        </p:grpSpPr>
        <p:sp>
          <p:nvSpPr>
            <p:cNvPr id="58" name="Google Shape;2429;p157">
              <a:extLst>
                <a:ext uri="{FF2B5EF4-FFF2-40B4-BE49-F238E27FC236}">
                  <a16:creationId xmlns:a16="http://schemas.microsoft.com/office/drawing/2014/main" id="{A1ED9DCB-047D-D489-36D4-0AE2A114FDBB}"/>
                </a:ext>
              </a:extLst>
            </p:cNvPr>
            <p:cNvSpPr/>
            <p:nvPr/>
          </p:nvSpPr>
          <p:spPr>
            <a:xfrm>
              <a:off x="653135" y="2005908"/>
              <a:ext cx="914400" cy="914400"/>
            </a:xfrm>
            <a:custGeom>
              <a:avLst/>
              <a:gdLst/>
              <a:ahLst/>
              <a:cxnLst/>
              <a:rect l="l" t="t" r="r" b="b"/>
              <a:pathLst>
                <a:path w="2082" h="2083" extrusionOk="0">
                  <a:moveTo>
                    <a:pt x="2082" y="1042"/>
                  </a:moveTo>
                  <a:cubicBezTo>
                    <a:pt x="2082" y="1617"/>
                    <a:pt x="1616" y="2083"/>
                    <a:pt x="1041" y="2083"/>
                  </a:cubicBezTo>
                  <a:cubicBezTo>
                    <a:pt x="466" y="2083"/>
                    <a:pt x="0" y="1617"/>
                    <a:pt x="0" y="1042"/>
                  </a:cubicBezTo>
                  <a:cubicBezTo>
                    <a:pt x="0" y="467"/>
                    <a:pt x="466" y="0"/>
                    <a:pt x="1041" y="0"/>
                  </a:cubicBezTo>
                  <a:cubicBezTo>
                    <a:pt x="1616" y="0"/>
                    <a:pt x="2082" y="467"/>
                    <a:pt x="2082" y="1042"/>
                  </a:cubicBezTo>
                  <a:close/>
                </a:path>
              </a:pathLst>
            </a:custGeom>
            <a:solidFill>
              <a:schemeClr val="accent2"/>
            </a:solidFill>
            <a:ln>
              <a:noFill/>
            </a:ln>
          </p:spPr>
          <p:txBody>
            <a:bodyPr spcFirstLastPara="1" wrap="square" lIns="45000" tIns="22500" rIns="45000" bIns="22500" anchor="ctr" anchorCtr="1">
              <a:noAutofit/>
            </a:bodyPr>
            <a:lstStyle/>
            <a:p>
              <a:pPr marL="0" marR="0" lvl="0" indent="0" algn="l" rtl="0">
                <a:lnSpc>
                  <a:spcPct val="100000"/>
                </a:lnSpc>
                <a:spcBef>
                  <a:spcPts val="0"/>
                </a:spcBef>
                <a:spcAft>
                  <a:spcPts val="0"/>
                </a:spcAft>
                <a:buClr>
                  <a:schemeClr val="dk1"/>
                </a:buClr>
                <a:buSzPts val="900"/>
                <a:buFont typeface="Calibri"/>
                <a:buNone/>
              </a:pPr>
              <a:endParaRPr sz="600" b="0" i="0" u="none" strike="noStrike" cap="none">
                <a:solidFill>
                  <a:schemeClr val="bg1"/>
                </a:solidFill>
                <a:latin typeface="Arial"/>
                <a:ea typeface="Arial"/>
                <a:cs typeface="Arial"/>
                <a:sym typeface="Arial"/>
              </a:endParaRPr>
            </a:p>
          </p:txBody>
        </p:sp>
        <p:sp>
          <p:nvSpPr>
            <p:cNvPr id="59" name="Google Shape;2430;p157">
              <a:extLst>
                <a:ext uri="{FF2B5EF4-FFF2-40B4-BE49-F238E27FC236}">
                  <a16:creationId xmlns:a16="http://schemas.microsoft.com/office/drawing/2014/main" id="{E0B5960B-7D51-12E0-ACFA-A39F29E1BC29}"/>
                </a:ext>
              </a:extLst>
            </p:cNvPr>
            <p:cNvSpPr txBox="1"/>
            <p:nvPr/>
          </p:nvSpPr>
          <p:spPr>
            <a:xfrm>
              <a:off x="817147" y="2245293"/>
              <a:ext cx="586377" cy="435630"/>
            </a:xfrm>
            <a:prstGeom prst="rect">
              <a:avLst/>
            </a:prstGeom>
            <a:noFill/>
            <a:ln>
              <a:noFill/>
            </a:ln>
          </p:spPr>
          <p:txBody>
            <a:bodyPr spcFirstLastPara="1" wrap="square" lIns="45725" tIns="22875" rIns="45725" bIns="22875" anchor="ctr" anchorCtr="0">
              <a:spAutoFit/>
            </a:bodyPr>
            <a:lstStyle/>
            <a:p>
              <a:pPr marL="0" marR="0" lvl="0" indent="0" algn="ctr" rtl="0">
                <a:lnSpc>
                  <a:spcPct val="100000"/>
                </a:lnSpc>
                <a:spcBef>
                  <a:spcPts val="0"/>
                </a:spcBef>
                <a:spcAft>
                  <a:spcPts val="0"/>
                </a:spcAft>
                <a:buClr>
                  <a:srgbClr val="000000"/>
                </a:buClr>
                <a:buSzPts val="3500"/>
                <a:buFont typeface="Arial"/>
                <a:buNone/>
              </a:pPr>
              <a:r>
                <a:rPr lang="en-US" sz="2400" b="1" dirty="0">
                  <a:solidFill>
                    <a:schemeClr val="bg1"/>
                  </a:solidFill>
                  <a:latin typeface="Montserrat"/>
                  <a:ea typeface="Montserrat"/>
                  <a:cs typeface="Montserrat"/>
                  <a:sym typeface="Montserrat"/>
                </a:rPr>
                <a:t>1</a:t>
              </a:r>
              <a:endParaRPr sz="400" b="0" i="0" u="none" strike="noStrike" cap="none" dirty="0">
                <a:solidFill>
                  <a:schemeClr val="bg1"/>
                </a:solidFill>
                <a:latin typeface="Arial"/>
                <a:ea typeface="Arial"/>
                <a:cs typeface="Arial"/>
                <a:sym typeface="Arial"/>
              </a:endParaRPr>
            </a:p>
          </p:txBody>
        </p:sp>
      </p:grpSp>
      <p:sp>
        <p:nvSpPr>
          <p:cNvPr id="60" name="Google Shape;2431;p157">
            <a:extLst>
              <a:ext uri="{FF2B5EF4-FFF2-40B4-BE49-F238E27FC236}">
                <a16:creationId xmlns:a16="http://schemas.microsoft.com/office/drawing/2014/main" id="{310C29A1-DD77-2FA1-0E3A-2145EB4DF60D}"/>
              </a:ext>
            </a:extLst>
          </p:cNvPr>
          <p:cNvSpPr txBox="1">
            <a:spLocks noChangeAspect="1"/>
          </p:cNvSpPr>
          <p:nvPr/>
        </p:nvSpPr>
        <p:spPr>
          <a:xfrm>
            <a:off x="5467971" y="3011721"/>
            <a:ext cx="1371600" cy="415529"/>
          </a:xfrm>
          <a:prstGeom prst="rect">
            <a:avLst/>
          </a:prstGeom>
          <a:noFill/>
          <a:ln>
            <a:noFill/>
          </a:ln>
        </p:spPr>
        <p:txBody>
          <a:bodyPr spcFirstLastPara="1" wrap="square" lIns="45725" tIns="22875" rIns="45725" bIns="22875" anchor="b"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200" b="1" dirty="0">
                <a:solidFill>
                  <a:schemeClr val="bg1"/>
                </a:solidFill>
                <a:latin typeface="Arial" panose="020B0604020202020204" pitchFamily="34" charset="0"/>
                <a:ea typeface="Montserrat"/>
                <a:cs typeface="Arial" panose="020B0604020202020204" pitchFamily="34" charset="0"/>
                <a:sym typeface="Montserrat"/>
              </a:rPr>
              <a:t>Limitations </a:t>
            </a:r>
            <a:endParaRPr sz="1200" b="1" dirty="0">
              <a:solidFill>
                <a:schemeClr val="bg1"/>
              </a:solidFill>
              <a:latin typeface="Arial" panose="020B0604020202020204" pitchFamily="34" charset="0"/>
              <a:ea typeface="Montserrat"/>
              <a:cs typeface="Arial" panose="020B0604020202020204" pitchFamily="34" charset="0"/>
              <a:sym typeface="Montserrat"/>
            </a:endParaRPr>
          </a:p>
          <a:p>
            <a:pPr marL="0" marR="0" lvl="0" indent="0" algn="ctr" rtl="0">
              <a:lnSpc>
                <a:spcPct val="100000"/>
              </a:lnSpc>
              <a:spcBef>
                <a:spcPts val="0"/>
              </a:spcBef>
              <a:spcAft>
                <a:spcPts val="0"/>
              </a:spcAft>
              <a:buClr>
                <a:srgbClr val="000000"/>
              </a:buClr>
              <a:buSzPts val="1600"/>
              <a:buFont typeface="Arial"/>
              <a:buNone/>
            </a:pPr>
            <a:r>
              <a:rPr lang="en-US" sz="1200" b="1" dirty="0">
                <a:solidFill>
                  <a:schemeClr val="bg1"/>
                </a:solidFill>
                <a:latin typeface="Arial" panose="020B0604020202020204" pitchFamily="34" charset="0"/>
                <a:ea typeface="Montserrat"/>
                <a:cs typeface="Arial" panose="020B0604020202020204" pitchFamily="34" charset="0"/>
                <a:sym typeface="Montserrat"/>
              </a:rPr>
              <a:t>and Risks</a:t>
            </a:r>
            <a:endParaRPr sz="1200" b="0" i="0" u="none" strike="noStrike" cap="none" dirty="0">
              <a:solidFill>
                <a:schemeClr val="bg1"/>
              </a:solidFill>
              <a:latin typeface="Arial" panose="020B0604020202020204" pitchFamily="34" charset="0"/>
              <a:ea typeface="Arial"/>
              <a:cs typeface="Arial" panose="020B0604020202020204" pitchFamily="34" charset="0"/>
              <a:sym typeface="Arial"/>
            </a:endParaRPr>
          </a:p>
        </p:txBody>
      </p:sp>
      <p:sp>
        <p:nvSpPr>
          <p:cNvPr id="61" name="Google Shape;2432;p157">
            <a:extLst>
              <a:ext uri="{FF2B5EF4-FFF2-40B4-BE49-F238E27FC236}">
                <a16:creationId xmlns:a16="http://schemas.microsoft.com/office/drawing/2014/main" id="{24CB5933-9AED-1462-3986-9AC4FA2594EF}"/>
              </a:ext>
            </a:extLst>
          </p:cNvPr>
          <p:cNvSpPr txBox="1">
            <a:spLocks noChangeAspect="1"/>
          </p:cNvSpPr>
          <p:nvPr/>
        </p:nvSpPr>
        <p:spPr>
          <a:xfrm>
            <a:off x="3831255" y="2970050"/>
            <a:ext cx="137160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dirty="0">
                <a:solidFill>
                  <a:schemeClr val="bg1"/>
                </a:solidFill>
                <a:latin typeface="Arial" panose="020B0604020202020204" pitchFamily="34" charset="0"/>
                <a:ea typeface="Montserrat"/>
                <a:cs typeface="Arial" panose="020B0604020202020204" pitchFamily="34" charset="0"/>
                <a:sym typeface="Montserrat"/>
              </a:rPr>
              <a:t>Variable, feature definition</a:t>
            </a:r>
            <a:endParaRPr sz="1200" dirty="0">
              <a:solidFill>
                <a:schemeClr val="bg1"/>
              </a:solidFill>
              <a:latin typeface="Arial" panose="020B0604020202020204" pitchFamily="34" charset="0"/>
              <a:cs typeface="Arial" panose="020B0604020202020204" pitchFamily="34" charset="0"/>
            </a:endParaRPr>
          </a:p>
        </p:txBody>
      </p:sp>
      <p:sp>
        <p:nvSpPr>
          <p:cNvPr id="62" name="Google Shape;2433;p157">
            <a:extLst>
              <a:ext uri="{FF2B5EF4-FFF2-40B4-BE49-F238E27FC236}">
                <a16:creationId xmlns:a16="http://schemas.microsoft.com/office/drawing/2014/main" id="{3AEB03FF-A32F-F8B1-B6F8-6546B60E9193}"/>
              </a:ext>
            </a:extLst>
          </p:cNvPr>
          <p:cNvSpPr txBox="1">
            <a:spLocks noChangeAspect="1"/>
          </p:cNvSpPr>
          <p:nvPr/>
        </p:nvSpPr>
        <p:spPr>
          <a:xfrm>
            <a:off x="666136" y="3021246"/>
            <a:ext cx="1371600" cy="415529"/>
          </a:xfrm>
          <a:prstGeom prst="rect">
            <a:avLst/>
          </a:prstGeom>
          <a:noFill/>
          <a:ln>
            <a:noFill/>
          </a:ln>
        </p:spPr>
        <p:txBody>
          <a:bodyPr spcFirstLastPara="1" wrap="square" lIns="45725" tIns="22875" rIns="45725" bIns="22875" anchor="b"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200" b="1" dirty="0">
                <a:solidFill>
                  <a:schemeClr val="bg1"/>
                </a:solidFill>
                <a:latin typeface="Arial" panose="020B0604020202020204" pitchFamily="34" charset="0"/>
                <a:ea typeface="Montserrat"/>
                <a:cs typeface="Arial" panose="020B0604020202020204" pitchFamily="34" charset="0"/>
                <a:sym typeface="Montserrat"/>
              </a:rPr>
              <a:t>Problem </a:t>
            </a:r>
          </a:p>
          <a:p>
            <a:pPr marL="0" marR="0" lvl="0" indent="0" algn="ctr" rtl="0">
              <a:lnSpc>
                <a:spcPct val="100000"/>
              </a:lnSpc>
              <a:spcBef>
                <a:spcPts val="0"/>
              </a:spcBef>
              <a:spcAft>
                <a:spcPts val="0"/>
              </a:spcAft>
              <a:buClr>
                <a:srgbClr val="000000"/>
              </a:buClr>
              <a:buSzPts val="1600"/>
              <a:buFont typeface="Arial"/>
              <a:buNone/>
            </a:pPr>
            <a:r>
              <a:rPr lang="en-US" sz="1200" b="1" dirty="0">
                <a:solidFill>
                  <a:schemeClr val="bg1"/>
                </a:solidFill>
                <a:latin typeface="Arial" panose="020B0604020202020204" pitchFamily="34" charset="0"/>
                <a:ea typeface="Montserrat"/>
                <a:cs typeface="Arial" panose="020B0604020202020204" pitchFamily="34" charset="0"/>
                <a:sym typeface="Montserrat"/>
              </a:rPr>
              <a:t>Definition</a:t>
            </a:r>
            <a:endParaRPr sz="1200" b="0" i="0" u="none" strike="noStrike" cap="none" dirty="0">
              <a:solidFill>
                <a:schemeClr val="bg1"/>
              </a:solidFill>
              <a:latin typeface="Arial" panose="020B0604020202020204" pitchFamily="34" charset="0"/>
              <a:ea typeface="Arial"/>
              <a:cs typeface="Arial" panose="020B0604020202020204" pitchFamily="34" charset="0"/>
              <a:sym typeface="Arial"/>
            </a:endParaRPr>
          </a:p>
        </p:txBody>
      </p:sp>
      <p:sp>
        <p:nvSpPr>
          <p:cNvPr id="8" name="Google Shape;2420;p157">
            <a:extLst>
              <a:ext uri="{FF2B5EF4-FFF2-40B4-BE49-F238E27FC236}">
                <a16:creationId xmlns:a16="http://schemas.microsoft.com/office/drawing/2014/main" id="{6AC726FE-7C77-5A18-947F-8C9EFFAEEC1D}"/>
              </a:ext>
            </a:extLst>
          </p:cNvPr>
          <p:cNvSpPr txBox="1"/>
          <p:nvPr/>
        </p:nvSpPr>
        <p:spPr>
          <a:xfrm>
            <a:off x="3831255" y="3581157"/>
            <a:ext cx="1371600" cy="1043393"/>
          </a:xfrm>
          <a:prstGeom prst="rect">
            <a:avLst/>
          </a:prstGeom>
          <a:noFill/>
          <a:ln>
            <a:noFill/>
          </a:ln>
        </p:spPr>
        <p:txBody>
          <a:bodyPr spcFirstLastPara="1" wrap="square" lIns="45725" tIns="22875" rIns="45725" bIns="22875" anchor="t" anchorCtr="0">
            <a:spAutoFit/>
          </a:bodyPr>
          <a:lstStyle/>
          <a:p>
            <a:pPr marL="0" lvl="0" indent="0" algn="ctr" rtl="0">
              <a:lnSpc>
                <a:spcPct val="120000"/>
              </a:lnSpc>
              <a:spcBef>
                <a:spcPts val="0"/>
              </a:spcBef>
              <a:spcAft>
                <a:spcPts val="0"/>
              </a:spcAft>
              <a:buClr>
                <a:srgbClr val="000000"/>
              </a:buClr>
              <a:buSzPts val="1200"/>
              <a:buFont typeface="Arial"/>
              <a:buNone/>
            </a:pPr>
            <a:r>
              <a:rPr lang="en-US" sz="900" dirty="0">
                <a:solidFill>
                  <a:schemeClr val="bg1"/>
                </a:solidFill>
                <a:latin typeface="Montserrat"/>
                <a:ea typeface="Montserrat"/>
                <a:cs typeface="Montserrat"/>
                <a:sym typeface="Montserrat"/>
              </a:rPr>
              <a:t>Geo data, product specs, information about a marketplace along with transactional database extracts </a:t>
            </a:r>
            <a:endParaRPr sz="900" dirty="0">
              <a:solidFill>
                <a:schemeClr val="bg1"/>
              </a:solidFill>
              <a:latin typeface="Montserrat"/>
              <a:ea typeface="Montserrat"/>
              <a:cs typeface="Montserrat"/>
              <a:sym typeface="Montserrat"/>
            </a:endParaRPr>
          </a:p>
        </p:txBody>
      </p:sp>
      <p:sp>
        <p:nvSpPr>
          <p:cNvPr id="9" name="Google Shape;2422;p157">
            <a:extLst>
              <a:ext uri="{FF2B5EF4-FFF2-40B4-BE49-F238E27FC236}">
                <a16:creationId xmlns:a16="http://schemas.microsoft.com/office/drawing/2014/main" id="{F853AA04-4484-CDD4-D5C0-58B04F85C131}"/>
              </a:ext>
            </a:extLst>
          </p:cNvPr>
          <p:cNvSpPr txBox="1"/>
          <p:nvPr/>
        </p:nvSpPr>
        <p:spPr>
          <a:xfrm>
            <a:off x="7043260" y="3581157"/>
            <a:ext cx="1371600" cy="1043393"/>
          </a:xfrm>
          <a:prstGeom prst="rect">
            <a:avLst/>
          </a:prstGeom>
          <a:noFill/>
          <a:ln>
            <a:noFill/>
          </a:ln>
        </p:spPr>
        <p:txBody>
          <a:bodyPr spcFirstLastPara="1" wrap="square" lIns="45725" tIns="22875" rIns="45725" bIns="22875" anchor="t" anchorCtr="0">
            <a:spAutoFit/>
          </a:bodyPr>
          <a:lstStyle/>
          <a:p>
            <a:pPr marL="0" lvl="0" indent="0" algn="ctr" rtl="0">
              <a:lnSpc>
                <a:spcPct val="120000"/>
              </a:lnSpc>
              <a:spcBef>
                <a:spcPts val="0"/>
              </a:spcBef>
              <a:spcAft>
                <a:spcPts val="0"/>
              </a:spcAft>
              <a:buClr>
                <a:srgbClr val="000000"/>
              </a:buClr>
              <a:buSzPts val="1200"/>
              <a:buFont typeface="Arial"/>
              <a:buNone/>
            </a:pPr>
            <a:r>
              <a:rPr lang="en-US" sz="900" dirty="0">
                <a:solidFill>
                  <a:schemeClr val="bg1"/>
                </a:solidFill>
                <a:latin typeface="Montserrat"/>
                <a:ea typeface="Montserrat"/>
                <a:cs typeface="Montserrat"/>
                <a:sym typeface="Montserrat"/>
              </a:rPr>
              <a:t>Identify root cause, propose solutions and recommendations while showcasing basic toolbox of a data scientist </a:t>
            </a:r>
            <a:endParaRPr sz="900" dirty="0">
              <a:solidFill>
                <a:schemeClr val="bg1"/>
              </a:solidFill>
              <a:latin typeface="Montserrat"/>
              <a:ea typeface="Montserrat"/>
              <a:cs typeface="Montserrat"/>
              <a:sym typeface="Montserrat"/>
            </a:endParaRPr>
          </a:p>
        </p:txBody>
      </p:sp>
      <p:sp>
        <p:nvSpPr>
          <p:cNvPr id="10" name="Google Shape;2434;p157">
            <a:extLst>
              <a:ext uri="{FF2B5EF4-FFF2-40B4-BE49-F238E27FC236}">
                <a16:creationId xmlns:a16="http://schemas.microsoft.com/office/drawing/2014/main" id="{BB5DE898-3213-12A5-8683-E3BA88322249}"/>
              </a:ext>
            </a:extLst>
          </p:cNvPr>
          <p:cNvSpPr txBox="1"/>
          <p:nvPr/>
        </p:nvSpPr>
        <p:spPr>
          <a:xfrm>
            <a:off x="2221463" y="3559892"/>
            <a:ext cx="1371600" cy="849433"/>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en-US" sz="900" dirty="0">
                <a:solidFill>
                  <a:schemeClr val="bg1"/>
                </a:solidFill>
                <a:latin typeface="Montserrat"/>
                <a:ea typeface="Montserrat"/>
                <a:cs typeface="Montserrat"/>
                <a:sym typeface="Montserrat"/>
              </a:rPr>
              <a:t>We will focus on addressing and understanding the dip in Sales in Q3’18</a:t>
            </a:r>
            <a:endParaRPr sz="900" dirty="0">
              <a:solidFill>
                <a:schemeClr val="bg1"/>
              </a:solidFill>
            </a:endParaRPr>
          </a:p>
        </p:txBody>
      </p:sp>
      <p:sp>
        <p:nvSpPr>
          <p:cNvPr id="11" name="Google Shape;2435;p157">
            <a:extLst>
              <a:ext uri="{FF2B5EF4-FFF2-40B4-BE49-F238E27FC236}">
                <a16:creationId xmlns:a16="http://schemas.microsoft.com/office/drawing/2014/main" id="{4D220FC5-F538-8BA9-88C2-A500CFD11317}"/>
              </a:ext>
            </a:extLst>
          </p:cNvPr>
          <p:cNvSpPr txBox="1"/>
          <p:nvPr/>
        </p:nvSpPr>
        <p:spPr>
          <a:xfrm>
            <a:off x="666136" y="3590682"/>
            <a:ext cx="1371600" cy="710994"/>
          </a:xfrm>
          <a:prstGeom prst="rect">
            <a:avLst/>
          </a:prstGeom>
          <a:noFill/>
          <a:ln>
            <a:noFill/>
          </a:ln>
        </p:spPr>
        <p:txBody>
          <a:bodyPr spcFirstLastPara="1" wrap="square" lIns="45725" tIns="22875" rIns="45725" bIns="22875" anchor="t" anchorCtr="0">
            <a:spAutoFit/>
          </a:bodyPr>
          <a:lstStyle/>
          <a:p>
            <a:pPr marL="0" marR="0" lvl="0" indent="0" algn="ctr" rtl="0">
              <a:lnSpc>
                <a:spcPct val="120000"/>
              </a:lnSpc>
              <a:spcBef>
                <a:spcPts val="0"/>
              </a:spcBef>
              <a:spcAft>
                <a:spcPts val="0"/>
              </a:spcAft>
              <a:buClr>
                <a:srgbClr val="000000"/>
              </a:buClr>
              <a:buSzPts val="1200"/>
              <a:buFont typeface="Arial"/>
              <a:buNone/>
            </a:pPr>
            <a:r>
              <a:rPr lang="en-US" sz="900" dirty="0">
                <a:solidFill>
                  <a:schemeClr val="bg1"/>
                </a:solidFill>
                <a:latin typeface="Montserrat"/>
                <a:ea typeface="Arial"/>
                <a:cs typeface="Arial"/>
                <a:sym typeface="Montserrat"/>
              </a:rPr>
              <a:t>Data exploration and diagnosis along with a visual representation of the analysis</a:t>
            </a:r>
            <a:endParaRPr sz="900" b="0" i="0" u="none" strike="noStrike" cap="none" dirty="0">
              <a:solidFill>
                <a:schemeClr val="bg1"/>
              </a:solidFill>
              <a:latin typeface="Arial"/>
              <a:ea typeface="Arial"/>
              <a:cs typeface="Arial"/>
              <a:sym typeface="Arial"/>
            </a:endParaRPr>
          </a:p>
        </p:txBody>
      </p:sp>
      <p:sp>
        <p:nvSpPr>
          <p:cNvPr id="12" name="Google Shape;2436;p157">
            <a:extLst>
              <a:ext uri="{FF2B5EF4-FFF2-40B4-BE49-F238E27FC236}">
                <a16:creationId xmlns:a16="http://schemas.microsoft.com/office/drawing/2014/main" id="{CDF27759-8A72-765C-6493-EE4FCFA68134}"/>
              </a:ext>
            </a:extLst>
          </p:cNvPr>
          <p:cNvSpPr txBox="1"/>
          <p:nvPr/>
        </p:nvSpPr>
        <p:spPr>
          <a:xfrm>
            <a:off x="5467971" y="3581157"/>
            <a:ext cx="1371600" cy="1043393"/>
          </a:xfrm>
          <a:prstGeom prst="rect">
            <a:avLst/>
          </a:prstGeom>
          <a:noFill/>
          <a:ln>
            <a:noFill/>
          </a:ln>
        </p:spPr>
        <p:txBody>
          <a:bodyPr spcFirstLastPara="1" wrap="square" lIns="45725" tIns="22875" rIns="45725" bIns="22875" anchor="t" anchorCtr="0">
            <a:spAutoFit/>
          </a:bodyPr>
          <a:lstStyle/>
          <a:p>
            <a:pPr lvl="0" rtl="0">
              <a:lnSpc>
                <a:spcPct val="120000"/>
              </a:lnSpc>
              <a:spcBef>
                <a:spcPts val="0"/>
              </a:spcBef>
              <a:spcAft>
                <a:spcPts val="0"/>
              </a:spcAft>
              <a:buClr>
                <a:srgbClr val="000000"/>
              </a:buClr>
              <a:buSzPts val="1200"/>
            </a:pPr>
            <a:r>
              <a:rPr lang="en-US" sz="900" dirty="0">
                <a:solidFill>
                  <a:schemeClr val="bg1"/>
                </a:solidFill>
                <a:latin typeface="Montserrat"/>
                <a:ea typeface="Montserrat"/>
                <a:cs typeface="Montserrat"/>
                <a:sym typeface="Montserrat"/>
              </a:rPr>
              <a:t>1. No validation of underlying assumptions</a:t>
            </a:r>
          </a:p>
          <a:p>
            <a:pPr lvl="0" rtl="0">
              <a:lnSpc>
                <a:spcPct val="120000"/>
              </a:lnSpc>
              <a:spcBef>
                <a:spcPts val="0"/>
              </a:spcBef>
              <a:spcAft>
                <a:spcPts val="0"/>
              </a:spcAft>
              <a:buClr>
                <a:srgbClr val="000000"/>
              </a:buClr>
              <a:buSzPts val="1200"/>
            </a:pPr>
            <a:r>
              <a:rPr lang="en-US" sz="900" dirty="0">
                <a:solidFill>
                  <a:schemeClr val="bg1"/>
                </a:solidFill>
                <a:latin typeface="Montserrat"/>
                <a:ea typeface="Montserrat"/>
                <a:cs typeface="Montserrat"/>
                <a:sym typeface="Montserrat"/>
              </a:rPr>
              <a:t>2. Tech limitations (trial versions, Mac)</a:t>
            </a:r>
          </a:p>
          <a:p>
            <a:pPr lvl="0" rtl="0">
              <a:lnSpc>
                <a:spcPct val="120000"/>
              </a:lnSpc>
              <a:spcBef>
                <a:spcPts val="0"/>
              </a:spcBef>
              <a:spcAft>
                <a:spcPts val="0"/>
              </a:spcAft>
              <a:buClr>
                <a:srgbClr val="000000"/>
              </a:buClr>
              <a:buSzPts val="1200"/>
            </a:pPr>
            <a:r>
              <a:rPr lang="en-US" sz="900" dirty="0">
                <a:solidFill>
                  <a:schemeClr val="bg1"/>
                </a:solidFill>
                <a:latin typeface="Montserrat"/>
                <a:ea typeface="Montserrat"/>
                <a:cs typeface="Montserrat"/>
                <a:sym typeface="Montserrat"/>
              </a:rPr>
              <a:t>3. timeboxed exercise</a:t>
            </a:r>
            <a:endParaRPr sz="900" dirty="0">
              <a:solidFill>
                <a:schemeClr val="bg1"/>
              </a:solidFill>
              <a:latin typeface="Montserrat"/>
              <a:ea typeface="Montserrat"/>
              <a:cs typeface="Montserrat"/>
              <a:sym typeface="Montserrat"/>
            </a:endParaRPr>
          </a:p>
        </p:txBody>
      </p:sp>
    </p:spTree>
    <p:extLst>
      <p:ext uri="{BB962C8B-B14F-4D97-AF65-F5344CB8AC3E}">
        <p14:creationId xmlns:p14="http://schemas.microsoft.com/office/powerpoint/2010/main" val="296045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6F8016-CF56-72C1-B4DC-D4750EF8D63A}"/>
              </a:ext>
            </a:extLst>
          </p:cNvPr>
          <p:cNvSpPr>
            <a:spLocks noGrp="1"/>
          </p:cNvSpPr>
          <p:nvPr>
            <p:ph type="body" sz="quarter" idx="12"/>
          </p:nvPr>
        </p:nvSpPr>
        <p:spPr>
          <a:xfrm>
            <a:off x="2671211" y="1971675"/>
            <a:ext cx="3801578" cy="600075"/>
          </a:xfrm>
        </p:spPr>
        <p:txBody>
          <a:bodyPr/>
          <a:lstStyle/>
          <a:p>
            <a:pPr algn="ctr"/>
            <a:r>
              <a:rPr lang="en-US" sz="3600" dirty="0">
                <a:latin typeface="Bahnschrift" panose="020B0502040204020203" pitchFamily="34" charset="0"/>
              </a:rPr>
              <a:t>Data Exploration and Analysis</a:t>
            </a:r>
          </a:p>
        </p:txBody>
      </p:sp>
    </p:spTree>
    <p:extLst>
      <p:ext uri="{BB962C8B-B14F-4D97-AF65-F5344CB8AC3E}">
        <p14:creationId xmlns:p14="http://schemas.microsoft.com/office/powerpoint/2010/main" val="4094007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C69CBD-6BDD-814A-176F-2085CC3DD47D}"/>
              </a:ext>
            </a:extLst>
          </p:cNvPr>
          <p:cNvPicPr>
            <a:picLocks noChangeAspect="1"/>
          </p:cNvPicPr>
          <p:nvPr/>
        </p:nvPicPr>
        <p:blipFill>
          <a:blip r:embed="rId3"/>
          <a:stretch>
            <a:fillRect/>
          </a:stretch>
        </p:blipFill>
        <p:spPr>
          <a:xfrm>
            <a:off x="703338" y="1453296"/>
            <a:ext cx="7179345" cy="3453585"/>
          </a:xfrm>
          <a:prstGeom prst="rect">
            <a:avLst/>
          </a:prstGeom>
        </p:spPr>
      </p:pic>
      <p:sp>
        <p:nvSpPr>
          <p:cNvPr id="9" name="Text Placeholder 1">
            <a:extLst>
              <a:ext uri="{FF2B5EF4-FFF2-40B4-BE49-F238E27FC236}">
                <a16:creationId xmlns:a16="http://schemas.microsoft.com/office/drawing/2014/main" id="{FE0C623A-79B1-34BA-9DDC-11A966F6BFC1}"/>
              </a:ext>
            </a:extLst>
          </p:cNvPr>
          <p:cNvSpPr txBox="1">
            <a:spLocks/>
          </p:cNvSpPr>
          <p:nvPr/>
        </p:nvSpPr>
        <p:spPr>
          <a:xfrm>
            <a:off x="322115" y="385475"/>
            <a:ext cx="7560568" cy="515937"/>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lang="en-US" sz="2800" b="1" kern="1200" spc="-60" baseline="0" dirty="0">
                <a:solidFill>
                  <a:schemeClr val="accent2"/>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800" b="1" i="0" u="none" strike="noStrike" kern="1200" cap="none" spc="-60" normalizeH="0" baseline="0" noProof="1">
                <a:ln>
                  <a:noFill/>
                </a:ln>
                <a:solidFill>
                  <a:srgbClr val="38D330"/>
                </a:solidFill>
                <a:effectLst/>
                <a:uLnTx/>
                <a:uFillTx/>
                <a:latin typeface="Bahnschrift" panose="020B0502040204020203" pitchFamily="34" charset="0"/>
              </a:rPr>
              <a:t>Data Overview and upload</a:t>
            </a:r>
            <a:endParaRPr kumimoji="0" lang="en-US" sz="2000" b="0" i="0" u="none" strike="noStrike" kern="1200" cap="none" spc="0" normalizeH="0" baseline="0" noProof="0" dirty="0">
              <a:ln>
                <a:noFill/>
              </a:ln>
              <a:solidFill>
                <a:srgbClr val="38D330"/>
              </a:solidFill>
              <a:effectLst/>
              <a:uLnTx/>
              <a:uFillTx/>
              <a:latin typeface="Bahnschrift" panose="020B0502040204020203" pitchFamily="34" charset="0"/>
            </a:endParaRPr>
          </a:p>
        </p:txBody>
      </p:sp>
      <p:sp>
        <p:nvSpPr>
          <p:cNvPr id="10" name="TextBox 9">
            <a:extLst>
              <a:ext uri="{FF2B5EF4-FFF2-40B4-BE49-F238E27FC236}">
                <a16:creationId xmlns:a16="http://schemas.microsoft.com/office/drawing/2014/main" id="{04BE68B6-3D8E-47A5-614F-D7639A870E66}"/>
              </a:ext>
            </a:extLst>
          </p:cNvPr>
          <p:cNvSpPr txBox="1"/>
          <p:nvPr/>
        </p:nvSpPr>
        <p:spPr>
          <a:xfrm>
            <a:off x="275660" y="918260"/>
            <a:ext cx="8553708" cy="3693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ea typeface="+mn-lt"/>
                <a:cs typeface="Arial" panose="020B0604020202020204"/>
              </a:rPr>
              <a:t>We can identify product, customers, sellers, payments, orders and geo in the sets</a:t>
            </a:r>
            <a:endParaRPr kumimoji="0" lang="en-US" sz="4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996593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1">
            <a:extLst>
              <a:ext uri="{FF2B5EF4-FFF2-40B4-BE49-F238E27FC236}">
                <a16:creationId xmlns:a16="http://schemas.microsoft.com/office/drawing/2014/main" id="{A5021246-983A-5003-F76F-F6A19CE43EFC}"/>
              </a:ext>
            </a:extLst>
          </p:cNvPr>
          <p:cNvSpPr txBox="1">
            <a:spLocks/>
          </p:cNvSpPr>
          <p:nvPr/>
        </p:nvSpPr>
        <p:spPr>
          <a:xfrm>
            <a:off x="322115" y="385475"/>
            <a:ext cx="7560568" cy="515937"/>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lang="en-US" sz="2800" b="1" kern="1200" spc="-60" baseline="0" dirty="0">
                <a:solidFill>
                  <a:schemeClr val="accent2"/>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800" b="1" i="0" u="none" strike="noStrike" kern="1200" cap="none" spc="-60" normalizeH="0" baseline="0" noProof="1">
                <a:ln>
                  <a:noFill/>
                </a:ln>
                <a:solidFill>
                  <a:srgbClr val="38D330"/>
                </a:solidFill>
                <a:effectLst/>
                <a:uLnTx/>
                <a:uFillTx/>
                <a:latin typeface="Bahnschrift" panose="020B0502040204020203" pitchFamily="34" charset="0"/>
              </a:rPr>
              <a:t>Data Quality Testing Checklist 1/2</a:t>
            </a:r>
            <a:endParaRPr kumimoji="0" lang="en-US" sz="2000" b="0" i="0" u="none" strike="noStrike" kern="1200" cap="none" spc="0" normalizeH="0" baseline="0" noProof="0" dirty="0">
              <a:ln>
                <a:noFill/>
              </a:ln>
              <a:solidFill>
                <a:srgbClr val="38D330"/>
              </a:solidFill>
              <a:effectLst/>
              <a:uLnTx/>
              <a:uFillTx/>
              <a:latin typeface="Bahnschrift" panose="020B0502040204020203" pitchFamily="34" charset="0"/>
            </a:endParaRPr>
          </a:p>
        </p:txBody>
      </p:sp>
      <p:sp>
        <p:nvSpPr>
          <p:cNvPr id="43" name="TextBox 42">
            <a:extLst>
              <a:ext uri="{FF2B5EF4-FFF2-40B4-BE49-F238E27FC236}">
                <a16:creationId xmlns:a16="http://schemas.microsoft.com/office/drawing/2014/main" id="{9C099BE6-A2DE-B958-4376-DE491E33A919}"/>
              </a:ext>
            </a:extLst>
          </p:cNvPr>
          <p:cNvSpPr txBox="1"/>
          <p:nvPr/>
        </p:nvSpPr>
        <p:spPr>
          <a:xfrm>
            <a:off x="275660" y="918260"/>
            <a:ext cx="8553708"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ea typeface="+mn-lt"/>
                <a:cs typeface="Arial" panose="020B0604020202020204"/>
              </a:rPr>
              <a:t>Upon uploading in the Cloud (via the Alteryx Data Connector).. Data quality Integrity checks were performed…</a:t>
            </a:r>
            <a:endParaRPr kumimoji="0" lang="en-US" sz="4800" b="0" i="0" u="none" strike="noStrike" kern="0" cap="none" spc="0" normalizeH="0" baseline="0" noProof="0" dirty="0">
              <a:ln>
                <a:noFill/>
              </a:ln>
              <a:solidFill>
                <a:srgbClr val="000000"/>
              </a:solidFill>
              <a:effectLst/>
              <a:uLnTx/>
              <a:uFillTx/>
            </a:endParaRPr>
          </a:p>
        </p:txBody>
      </p:sp>
      <p:graphicFrame>
        <p:nvGraphicFramePr>
          <p:cNvPr id="46" name="Table 45">
            <a:extLst>
              <a:ext uri="{FF2B5EF4-FFF2-40B4-BE49-F238E27FC236}">
                <a16:creationId xmlns:a16="http://schemas.microsoft.com/office/drawing/2014/main" id="{351760B9-8D49-78D2-C23E-5D0CCADB855C}"/>
              </a:ext>
            </a:extLst>
          </p:cNvPr>
          <p:cNvGraphicFramePr>
            <a:graphicFrameLocks noGrp="1"/>
          </p:cNvGraphicFramePr>
          <p:nvPr>
            <p:extLst>
              <p:ext uri="{D42A27DB-BD31-4B8C-83A1-F6EECF244321}">
                <p14:modId xmlns:p14="http://schemas.microsoft.com/office/powerpoint/2010/main" val="3374981318"/>
              </p:ext>
            </p:extLst>
          </p:nvPr>
        </p:nvGraphicFramePr>
        <p:xfrm>
          <a:off x="451285" y="1837077"/>
          <a:ext cx="8202458" cy="2825325"/>
        </p:xfrm>
        <a:graphic>
          <a:graphicData uri="http://schemas.openxmlformats.org/drawingml/2006/table">
            <a:tbl>
              <a:tblPr/>
              <a:tblGrid>
                <a:gridCol w="745678">
                  <a:extLst>
                    <a:ext uri="{9D8B030D-6E8A-4147-A177-3AD203B41FA5}">
                      <a16:colId xmlns:a16="http://schemas.microsoft.com/office/drawing/2014/main" val="2637969417"/>
                    </a:ext>
                  </a:extLst>
                </a:gridCol>
                <a:gridCol w="745678">
                  <a:extLst>
                    <a:ext uri="{9D8B030D-6E8A-4147-A177-3AD203B41FA5}">
                      <a16:colId xmlns:a16="http://schemas.microsoft.com/office/drawing/2014/main" val="2617497097"/>
                    </a:ext>
                  </a:extLst>
                </a:gridCol>
                <a:gridCol w="745678">
                  <a:extLst>
                    <a:ext uri="{9D8B030D-6E8A-4147-A177-3AD203B41FA5}">
                      <a16:colId xmlns:a16="http://schemas.microsoft.com/office/drawing/2014/main" val="1238023236"/>
                    </a:ext>
                  </a:extLst>
                </a:gridCol>
                <a:gridCol w="745678">
                  <a:extLst>
                    <a:ext uri="{9D8B030D-6E8A-4147-A177-3AD203B41FA5}">
                      <a16:colId xmlns:a16="http://schemas.microsoft.com/office/drawing/2014/main" val="1899813052"/>
                    </a:ext>
                  </a:extLst>
                </a:gridCol>
                <a:gridCol w="745678">
                  <a:extLst>
                    <a:ext uri="{9D8B030D-6E8A-4147-A177-3AD203B41FA5}">
                      <a16:colId xmlns:a16="http://schemas.microsoft.com/office/drawing/2014/main" val="3973975909"/>
                    </a:ext>
                  </a:extLst>
                </a:gridCol>
                <a:gridCol w="745678">
                  <a:extLst>
                    <a:ext uri="{9D8B030D-6E8A-4147-A177-3AD203B41FA5}">
                      <a16:colId xmlns:a16="http://schemas.microsoft.com/office/drawing/2014/main" val="2262603925"/>
                    </a:ext>
                  </a:extLst>
                </a:gridCol>
                <a:gridCol w="745678">
                  <a:extLst>
                    <a:ext uri="{9D8B030D-6E8A-4147-A177-3AD203B41FA5}">
                      <a16:colId xmlns:a16="http://schemas.microsoft.com/office/drawing/2014/main" val="1692758772"/>
                    </a:ext>
                  </a:extLst>
                </a:gridCol>
                <a:gridCol w="745678">
                  <a:extLst>
                    <a:ext uri="{9D8B030D-6E8A-4147-A177-3AD203B41FA5}">
                      <a16:colId xmlns:a16="http://schemas.microsoft.com/office/drawing/2014/main" val="3906228602"/>
                    </a:ext>
                  </a:extLst>
                </a:gridCol>
                <a:gridCol w="745678">
                  <a:extLst>
                    <a:ext uri="{9D8B030D-6E8A-4147-A177-3AD203B41FA5}">
                      <a16:colId xmlns:a16="http://schemas.microsoft.com/office/drawing/2014/main" val="1421475374"/>
                    </a:ext>
                  </a:extLst>
                </a:gridCol>
                <a:gridCol w="745678">
                  <a:extLst>
                    <a:ext uri="{9D8B030D-6E8A-4147-A177-3AD203B41FA5}">
                      <a16:colId xmlns:a16="http://schemas.microsoft.com/office/drawing/2014/main" val="1130895594"/>
                    </a:ext>
                  </a:extLst>
                </a:gridCol>
                <a:gridCol w="745678">
                  <a:extLst>
                    <a:ext uri="{9D8B030D-6E8A-4147-A177-3AD203B41FA5}">
                      <a16:colId xmlns:a16="http://schemas.microsoft.com/office/drawing/2014/main" val="3489089670"/>
                    </a:ext>
                  </a:extLst>
                </a:gridCol>
              </a:tblGrid>
              <a:tr h="552726">
                <a:tc>
                  <a:txBody>
                    <a:bodyPr/>
                    <a:lstStyle/>
                    <a:p>
                      <a:pPr algn="ctr" fontAlgn="ctr"/>
                      <a:r>
                        <a:rPr lang="en-US" sz="800" b="1" i="0" u="none" strike="noStrike" dirty="0">
                          <a:solidFill>
                            <a:schemeClr val="bg1"/>
                          </a:solidFill>
                          <a:effectLst/>
                          <a:latin typeface="Arial" panose="020B0604020202020204" pitchFamily="34" charset="0"/>
                          <a:cs typeface="Arial" panose="020B0604020202020204" pitchFamily="34" charset="0"/>
                        </a:rPr>
                        <a:t>Data Sets</a:t>
                      </a:r>
                    </a:p>
                  </a:txBody>
                  <a:tcPr marL="4821" marR="4821" marT="4821" marB="0" anchor="ctr">
                    <a:lnL>
                      <a:noFill/>
                    </a:lnL>
                    <a:lnR>
                      <a:noFill/>
                    </a:lnR>
                    <a:lnT>
                      <a:noFill/>
                    </a:lnT>
                    <a:lnB>
                      <a:noFill/>
                    </a:lnB>
                  </a:tcPr>
                </a:tc>
                <a:tc>
                  <a:txBody>
                    <a:bodyPr/>
                    <a:lstStyle/>
                    <a:p>
                      <a:pPr algn="ctr" fontAlgn="ctr"/>
                      <a:r>
                        <a:rPr lang="en-US" sz="800" b="1" i="0" u="none" strike="noStrike" dirty="0">
                          <a:solidFill>
                            <a:schemeClr val="bg1"/>
                          </a:solidFill>
                          <a:effectLst/>
                          <a:latin typeface="Arial" panose="020B0604020202020204" pitchFamily="34" charset="0"/>
                          <a:cs typeface="Arial" panose="020B0604020202020204" pitchFamily="34" charset="0"/>
                        </a:rPr>
                        <a:t>Description</a:t>
                      </a:r>
                    </a:p>
                  </a:txBody>
                  <a:tcPr marL="4821" marR="4821" marT="4821" marB="0" anchor="ctr">
                    <a:lnL>
                      <a:noFill/>
                    </a:lnL>
                    <a:lnR>
                      <a:noFill/>
                    </a:lnR>
                    <a:lnT>
                      <a:noFill/>
                    </a:lnT>
                    <a:lnB>
                      <a:noFill/>
                    </a:lnB>
                  </a:tcPr>
                </a:tc>
                <a:tc>
                  <a:txBody>
                    <a:bodyPr/>
                    <a:lstStyle/>
                    <a:p>
                      <a:pPr algn="l" fontAlgn="ctr"/>
                      <a:r>
                        <a:rPr lang="en-US" sz="800" b="1" i="0" u="none" strike="noStrike" dirty="0">
                          <a:solidFill>
                            <a:schemeClr val="bg1"/>
                          </a:solidFill>
                          <a:effectLst/>
                          <a:latin typeface="Arial" panose="020B0604020202020204" pitchFamily="34" charset="0"/>
                          <a:cs typeface="Arial" panose="020B0604020202020204" pitchFamily="34" charset="0"/>
                        </a:rPr>
                        <a:t>Primary  Key</a:t>
                      </a:r>
                    </a:p>
                  </a:txBody>
                  <a:tcPr marL="4821" marR="4821" marT="4821" marB="0" anchor="ctr">
                    <a:lnL>
                      <a:noFill/>
                    </a:lnL>
                    <a:lnR>
                      <a:noFill/>
                    </a:lnR>
                    <a:lnT>
                      <a:noFill/>
                    </a:lnT>
                    <a:lnB>
                      <a:noFill/>
                    </a:lnB>
                  </a:tcPr>
                </a:tc>
                <a:tc>
                  <a:txBody>
                    <a:bodyPr/>
                    <a:lstStyle/>
                    <a:p>
                      <a:pPr algn="ctr" fontAlgn="ctr"/>
                      <a:r>
                        <a:rPr lang="en-US" sz="800" b="1" i="0" u="none" strike="noStrike" dirty="0">
                          <a:solidFill>
                            <a:schemeClr val="bg1"/>
                          </a:solidFill>
                          <a:effectLst/>
                          <a:latin typeface="Arial" panose="020B0604020202020204" pitchFamily="34" charset="0"/>
                          <a:cs typeface="Arial" panose="020B0604020202020204" pitchFamily="34" charset="0"/>
                        </a:rPr>
                        <a:t>Data Types</a:t>
                      </a:r>
                    </a:p>
                  </a:txBody>
                  <a:tcPr marL="4821" marR="4821" marT="4821" marB="0" anchor="ctr">
                    <a:lnL>
                      <a:noFill/>
                    </a:lnL>
                    <a:lnR>
                      <a:noFill/>
                    </a:lnR>
                    <a:lnT>
                      <a:noFill/>
                    </a:lnT>
                    <a:lnB>
                      <a:noFill/>
                    </a:lnB>
                  </a:tcPr>
                </a:tc>
                <a:tc>
                  <a:txBody>
                    <a:bodyPr/>
                    <a:lstStyle/>
                    <a:p>
                      <a:pPr algn="ctr" fontAlgn="ctr"/>
                      <a:r>
                        <a:rPr lang="en-US" sz="800" b="1" i="0" u="none" strike="noStrike" dirty="0">
                          <a:solidFill>
                            <a:schemeClr val="bg1"/>
                          </a:solidFill>
                          <a:effectLst/>
                          <a:latin typeface="Arial" panose="020B0604020202020204" pitchFamily="34" charset="0"/>
                          <a:cs typeface="Arial" panose="020B0604020202020204" pitchFamily="34" charset="0"/>
                        </a:rPr>
                        <a:t>Unique Values</a:t>
                      </a:r>
                    </a:p>
                  </a:txBody>
                  <a:tcPr marL="4821" marR="4821" marT="4821" marB="0" anchor="ctr">
                    <a:lnL>
                      <a:noFill/>
                    </a:lnL>
                    <a:lnR>
                      <a:noFill/>
                    </a:lnR>
                    <a:lnT>
                      <a:noFill/>
                    </a:lnT>
                    <a:lnB>
                      <a:noFill/>
                    </a:lnB>
                  </a:tcPr>
                </a:tc>
                <a:tc>
                  <a:txBody>
                    <a:bodyPr/>
                    <a:lstStyle/>
                    <a:p>
                      <a:pPr algn="ctr" fontAlgn="ctr"/>
                      <a:r>
                        <a:rPr lang="en-US" sz="800" b="1" i="0" u="none" strike="noStrike" dirty="0">
                          <a:solidFill>
                            <a:schemeClr val="bg1"/>
                          </a:solidFill>
                          <a:effectLst/>
                          <a:latin typeface="Arial" panose="020B0604020202020204" pitchFamily="34" charset="0"/>
                          <a:cs typeface="Arial" panose="020B0604020202020204" pitchFamily="34" charset="0"/>
                        </a:rPr>
                        <a:t>Null Values</a:t>
                      </a:r>
                    </a:p>
                  </a:txBody>
                  <a:tcPr marL="4821" marR="4821" marT="4821" marB="0" anchor="ctr">
                    <a:lnL>
                      <a:noFill/>
                    </a:lnL>
                    <a:lnR>
                      <a:noFill/>
                    </a:lnR>
                    <a:lnT>
                      <a:noFill/>
                    </a:lnT>
                    <a:lnB>
                      <a:noFill/>
                    </a:lnB>
                  </a:tcPr>
                </a:tc>
                <a:tc>
                  <a:txBody>
                    <a:bodyPr/>
                    <a:lstStyle/>
                    <a:p>
                      <a:pPr algn="ctr" fontAlgn="ctr"/>
                      <a:r>
                        <a:rPr lang="en-US" sz="800" b="1" i="0" u="none" strike="noStrike" dirty="0">
                          <a:solidFill>
                            <a:schemeClr val="bg1"/>
                          </a:solidFill>
                          <a:effectLst/>
                          <a:latin typeface="Arial" panose="020B0604020202020204" pitchFamily="34" charset="0"/>
                          <a:cs typeface="Arial" panose="020B0604020202020204" pitchFamily="34" charset="0"/>
                        </a:rPr>
                        <a:t>Sort By</a:t>
                      </a:r>
                    </a:p>
                  </a:txBody>
                  <a:tcPr marL="4821" marR="4821" marT="4821" marB="0" anchor="ctr">
                    <a:lnL>
                      <a:noFill/>
                    </a:lnL>
                    <a:lnR>
                      <a:noFill/>
                    </a:lnR>
                    <a:lnT>
                      <a:noFill/>
                    </a:lnT>
                    <a:lnB>
                      <a:noFill/>
                    </a:lnB>
                  </a:tcPr>
                </a:tc>
                <a:tc>
                  <a:txBody>
                    <a:bodyPr/>
                    <a:lstStyle/>
                    <a:p>
                      <a:pPr algn="ctr" fontAlgn="ctr"/>
                      <a:r>
                        <a:rPr lang="en-US" sz="800" b="1" i="0" u="none" strike="noStrike" dirty="0">
                          <a:solidFill>
                            <a:schemeClr val="bg1"/>
                          </a:solidFill>
                          <a:effectLst/>
                          <a:latin typeface="Arial" panose="020B0604020202020204" pitchFamily="34" charset="0"/>
                          <a:cs typeface="Arial" panose="020B0604020202020204" pitchFamily="34" charset="0"/>
                        </a:rPr>
                        <a:t>Group by</a:t>
                      </a:r>
                    </a:p>
                  </a:txBody>
                  <a:tcPr marL="4821" marR="4821" marT="4821" marB="0" anchor="ctr">
                    <a:lnL>
                      <a:noFill/>
                    </a:lnL>
                    <a:lnR>
                      <a:noFill/>
                    </a:lnR>
                    <a:lnT>
                      <a:noFill/>
                    </a:lnT>
                    <a:lnB>
                      <a:noFill/>
                    </a:lnB>
                  </a:tcPr>
                </a:tc>
                <a:tc>
                  <a:txBody>
                    <a:bodyPr/>
                    <a:lstStyle/>
                    <a:p>
                      <a:pPr algn="ctr" fontAlgn="ctr"/>
                      <a:r>
                        <a:rPr lang="en-US" sz="800" b="1" i="0" u="none" strike="noStrike" dirty="0">
                          <a:solidFill>
                            <a:schemeClr val="bg1"/>
                          </a:solidFill>
                          <a:effectLst/>
                          <a:latin typeface="Arial" panose="020B0604020202020204" pitchFamily="34" charset="0"/>
                          <a:cs typeface="Arial" panose="020B0604020202020204" pitchFamily="34" charset="0"/>
                        </a:rPr>
                        <a:t>Column Names</a:t>
                      </a:r>
                    </a:p>
                  </a:txBody>
                  <a:tcPr marL="4821" marR="4821" marT="4821" marB="0" anchor="ctr">
                    <a:lnL>
                      <a:noFill/>
                    </a:lnL>
                    <a:lnR>
                      <a:noFill/>
                    </a:lnR>
                    <a:lnT>
                      <a:noFill/>
                    </a:lnT>
                    <a:lnB>
                      <a:noFill/>
                    </a:lnB>
                  </a:tcPr>
                </a:tc>
                <a:tc>
                  <a:txBody>
                    <a:bodyPr/>
                    <a:lstStyle/>
                    <a:p>
                      <a:pPr algn="ctr" fontAlgn="ctr"/>
                      <a:r>
                        <a:rPr lang="en-US" sz="800" b="1" i="0" u="none" strike="noStrike" dirty="0">
                          <a:solidFill>
                            <a:schemeClr val="bg1"/>
                          </a:solidFill>
                          <a:effectLst/>
                          <a:latin typeface="Arial" panose="020B0604020202020204" pitchFamily="34" charset="0"/>
                          <a:cs typeface="Arial" panose="020B0604020202020204" pitchFamily="34" charset="0"/>
                        </a:rPr>
                        <a:t>Special Characters</a:t>
                      </a:r>
                    </a:p>
                  </a:txBody>
                  <a:tcPr marL="4821" marR="4821" marT="4821" marB="0" anchor="ctr">
                    <a:lnL>
                      <a:noFill/>
                    </a:lnL>
                    <a:lnR>
                      <a:noFill/>
                    </a:lnR>
                    <a:lnT>
                      <a:noFill/>
                    </a:lnT>
                    <a:lnB>
                      <a:noFill/>
                    </a:lnB>
                  </a:tcPr>
                </a:tc>
                <a:tc>
                  <a:txBody>
                    <a:bodyPr/>
                    <a:lstStyle/>
                    <a:p>
                      <a:pPr algn="ctr" fontAlgn="ctr"/>
                      <a:r>
                        <a:rPr lang="en-US" sz="800" b="1" i="0" u="none" strike="noStrike" dirty="0">
                          <a:solidFill>
                            <a:schemeClr val="bg1"/>
                          </a:solidFill>
                          <a:effectLst/>
                          <a:latin typeface="Arial" panose="020B0604020202020204" pitchFamily="34" charset="0"/>
                          <a:cs typeface="Arial" panose="020B0604020202020204" pitchFamily="34" charset="0"/>
                        </a:rPr>
                        <a:t>Join keys % Rate </a:t>
                      </a:r>
                    </a:p>
                  </a:txBody>
                  <a:tcPr marL="4821" marR="4821" marT="4821" marB="0" anchor="ctr">
                    <a:lnL>
                      <a:noFill/>
                    </a:lnL>
                    <a:lnR>
                      <a:noFill/>
                    </a:lnR>
                    <a:lnT>
                      <a:noFill/>
                    </a:lnT>
                    <a:lnB>
                      <a:noFill/>
                    </a:lnB>
                  </a:tcPr>
                </a:tc>
                <a:extLst>
                  <a:ext uri="{0D108BD9-81ED-4DB2-BD59-A6C34878D82A}">
                    <a16:rowId xmlns:a16="http://schemas.microsoft.com/office/drawing/2014/main" val="3762865087"/>
                  </a:ext>
                </a:extLst>
              </a:tr>
              <a:tr h="552726">
                <a:tc>
                  <a:txBody>
                    <a:bodyPr/>
                    <a:lstStyle/>
                    <a:p>
                      <a:pPr algn="ctr" fontAlgn="ctr"/>
                      <a:r>
                        <a:rPr lang="en-US" sz="900" b="0" i="0" u="none" strike="noStrike" dirty="0">
                          <a:solidFill>
                            <a:schemeClr val="accent2"/>
                          </a:solidFill>
                          <a:effectLst/>
                          <a:latin typeface="Arial" panose="020B0604020202020204" pitchFamily="34" charset="0"/>
                          <a:cs typeface="Arial" panose="020B0604020202020204" pitchFamily="34" charset="0"/>
                        </a:rPr>
                        <a:t>Product Translation</a:t>
                      </a:r>
                    </a:p>
                  </a:txBody>
                  <a:tcPr marL="4821" marR="4821" marT="4821" marB="0" anchor="ctr">
                    <a:lnL>
                      <a:noFill/>
                    </a:lnL>
                    <a:lnR>
                      <a:noFill/>
                    </a:lnR>
                    <a:lnT>
                      <a:noFill/>
                    </a:lnT>
                    <a:lnB>
                      <a:noFill/>
                    </a:lnB>
                  </a:tcPr>
                </a:tc>
                <a:tc>
                  <a:txBody>
                    <a:bodyPr/>
                    <a:lstStyle/>
                    <a:p>
                      <a:pPr algn="l" fontAlgn="ctr"/>
                      <a:r>
                        <a:rPr lang="en-US" sz="800" b="0" i="0" u="none" strike="noStrike" dirty="0">
                          <a:solidFill>
                            <a:schemeClr val="bg1"/>
                          </a:solidFill>
                          <a:effectLst/>
                          <a:latin typeface="Arial" panose="020B0604020202020204" pitchFamily="34" charset="0"/>
                          <a:cs typeface="Arial" panose="020B0604020202020204" pitchFamily="34" charset="0"/>
                        </a:rPr>
                        <a:t>Portuguese to English Translation of Catalogue</a:t>
                      </a:r>
                    </a:p>
                  </a:txBody>
                  <a:tcPr marL="4821" marR="4821" marT="4821" marB="0" anchor="ctr">
                    <a:lnL>
                      <a:noFill/>
                    </a:lnL>
                    <a:lnR>
                      <a:noFill/>
                    </a:lnR>
                    <a:lnT>
                      <a:noFill/>
                    </a:lnT>
                    <a:lnB>
                      <a:noFill/>
                    </a:lnB>
                  </a:tcPr>
                </a:tc>
                <a:tc>
                  <a:txBody>
                    <a:bodyPr/>
                    <a:lstStyle/>
                    <a:p>
                      <a:pPr algn="l" fontAlgn="ctr"/>
                      <a:r>
                        <a:rPr lang="en-US" sz="800" b="0" i="0" u="none" strike="noStrike" dirty="0" err="1">
                          <a:solidFill>
                            <a:schemeClr val="bg1"/>
                          </a:solidFill>
                          <a:effectLst/>
                          <a:latin typeface="Arial" panose="020B0604020202020204" pitchFamily="34" charset="0"/>
                          <a:cs typeface="Arial" panose="020B0604020202020204" pitchFamily="34" charset="0"/>
                        </a:rPr>
                        <a:t>product_category</a:t>
                      </a:r>
                      <a:endParaRPr lang="en-US" sz="800" b="0" i="0" u="none" strike="noStrike" dirty="0">
                        <a:solidFill>
                          <a:schemeClr val="bg1"/>
                        </a:solidFill>
                        <a:effectLst/>
                        <a:latin typeface="Arial" panose="020B0604020202020204" pitchFamily="34" charset="0"/>
                        <a:cs typeface="Arial" panose="020B0604020202020204" pitchFamily="34" charset="0"/>
                      </a:endParaRPr>
                    </a:p>
                    <a:p>
                      <a:pPr algn="l" fontAlgn="ctr"/>
                      <a:r>
                        <a:rPr lang="en-US" sz="800" b="0" i="0" u="none" strike="noStrike" dirty="0">
                          <a:solidFill>
                            <a:schemeClr val="bg1"/>
                          </a:solidFill>
                          <a:effectLst/>
                          <a:latin typeface="Arial" panose="020B0604020202020204" pitchFamily="34" charset="0"/>
                          <a:cs typeface="Arial" panose="020B0604020202020204" pitchFamily="34" charset="0"/>
                        </a:rPr>
                        <a:t>_name</a:t>
                      </a:r>
                    </a:p>
                  </a:txBody>
                  <a:tcPr marL="4821" marR="4821" marT="4821" marB="0" anchor="ctr">
                    <a:lnL>
                      <a:noFill/>
                    </a:lnL>
                    <a:lnR>
                      <a:noFill/>
                    </a:lnR>
                    <a:lnT>
                      <a:noFill/>
                    </a:lnT>
                    <a:lnB>
                      <a:noFill/>
                    </a:lnB>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NA</a:t>
                      </a:r>
                    </a:p>
                  </a:txBody>
                  <a:tcPr marL="4821" marR="4821" marT="4821" marB="0" anchor="ctr">
                    <a:lnL>
                      <a:noFill/>
                    </a:lnL>
                    <a:lnR>
                      <a:noFill/>
                    </a:lnR>
                    <a:lnT>
                      <a:noFill/>
                    </a:lnT>
                    <a:lnB>
                      <a:noFill/>
                    </a:lnB>
                    <a:solidFill>
                      <a:schemeClr val="bg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NA</a:t>
                      </a:r>
                    </a:p>
                  </a:txBody>
                  <a:tcPr marL="4821" marR="4821" marT="4821" marB="0" anchor="ctr">
                    <a:lnL>
                      <a:noFill/>
                    </a:lnL>
                    <a:lnR>
                      <a:noFill/>
                    </a:lnR>
                    <a:lnT>
                      <a:noFill/>
                    </a:lnT>
                    <a:lnB>
                      <a:noFill/>
                    </a:lnB>
                    <a:solidFill>
                      <a:schemeClr val="bg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NA</a:t>
                      </a:r>
                    </a:p>
                  </a:txBody>
                  <a:tcPr marL="4821" marR="4821" marT="4821" marB="0" anchor="ctr">
                    <a:lnL>
                      <a:noFill/>
                    </a:lnL>
                    <a:lnR>
                      <a:noFill/>
                    </a:lnR>
                    <a:lnT>
                      <a:noFill/>
                    </a:lnT>
                    <a:lnB>
                      <a:noFill/>
                    </a:lnB>
                    <a:solidFill>
                      <a:schemeClr val="bg2"/>
                    </a:solidFill>
                  </a:tcPr>
                </a:tc>
                <a:extLst>
                  <a:ext uri="{0D108BD9-81ED-4DB2-BD59-A6C34878D82A}">
                    <a16:rowId xmlns:a16="http://schemas.microsoft.com/office/drawing/2014/main" val="3063994852"/>
                  </a:ext>
                </a:extLst>
              </a:tr>
              <a:tr h="552726">
                <a:tc>
                  <a:txBody>
                    <a:bodyPr/>
                    <a:lstStyle/>
                    <a:p>
                      <a:pPr algn="ctr" fontAlgn="ctr"/>
                      <a:r>
                        <a:rPr lang="en-US" sz="900" b="0" i="0" u="none" strike="noStrike" dirty="0">
                          <a:solidFill>
                            <a:schemeClr val="accent2"/>
                          </a:solidFill>
                          <a:effectLst/>
                          <a:latin typeface="Arial" panose="020B0604020202020204" pitchFamily="34" charset="0"/>
                          <a:cs typeface="Arial" panose="020B0604020202020204" pitchFamily="34" charset="0"/>
                        </a:rPr>
                        <a:t>Product</a:t>
                      </a:r>
                    </a:p>
                  </a:txBody>
                  <a:tcPr marL="4821" marR="4821" marT="4821" marB="0" anchor="ctr">
                    <a:lnL>
                      <a:noFill/>
                    </a:lnL>
                    <a:lnR>
                      <a:noFill/>
                    </a:lnR>
                    <a:lnT>
                      <a:noFill/>
                    </a:lnT>
                    <a:lnB>
                      <a:noFill/>
                    </a:lnB>
                  </a:tcPr>
                </a:tc>
                <a:tc>
                  <a:txBody>
                    <a:bodyPr/>
                    <a:lstStyle/>
                    <a:p>
                      <a:pPr algn="l" fontAlgn="ctr"/>
                      <a:r>
                        <a:rPr lang="en-US" sz="800" b="0" i="0" u="none" strike="noStrike">
                          <a:solidFill>
                            <a:schemeClr val="bg1"/>
                          </a:solidFill>
                          <a:effectLst/>
                          <a:latin typeface="Arial" panose="020B0604020202020204" pitchFamily="34" charset="0"/>
                          <a:cs typeface="Arial" panose="020B0604020202020204" pitchFamily="34" charset="0"/>
                        </a:rPr>
                        <a:t>Product Specs such as weight, length, etc</a:t>
                      </a:r>
                    </a:p>
                  </a:txBody>
                  <a:tcPr marL="4821" marR="4821" marT="4821" marB="0" anchor="ctr">
                    <a:lnL>
                      <a:noFill/>
                    </a:lnL>
                    <a:lnR>
                      <a:noFill/>
                    </a:lnR>
                    <a:lnT>
                      <a:noFill/>
                    </a:lnT>
                    <a:lnB>
                      <a:noFill/>
                    </a:lnB>
                  </a:tcPr>
                </a:tc>
                <a:tc>
                  <a:txBody>
                    <a:bodyPr/>
                    <a:lstStyle/>
                    <a:p>
                      <a:pPr algn="l" fontAlgn="ctr"/>
                      <a:r>
                        <a:rPr lang="en-US" sz="800" b="0" i="0" u="none" strike="noStrike" dirty="0" err="1">
                          <a:solidFill>
                            <a:schemeClr val="bg1"/>
                          </a:solidFill>
                          <a:effectLst/>
                          <a:latin typeface="Arial" panose="020B0604020202020204" pitchFamily="34" charset="0"/>
                          <a:cs typeface="Arial" panose="020B0604020202020204" pitchFamily="34" charset="0"/>
                        </a:rPr>
                        <a:t>product_id</a:t>
                      </a:r>
                      <a:endParaRPr lang="en-US" sz="800" b="0" i="0" u="none" strike="noStrike" dirty="0">
                        <a:solidFill>
                          <a:schemeClr val="bg1"/>
                        </a:solidFill>
                        <a:effectLst/>
                        <a:latin typeface="Arial" panose="020B0604020202020204" pitchFamily="34" charset="0"/>
                        <a:cs typeface="Arial" panose="020B0604020202020204" pitchFamily="34" charset="0"/>
                      </a:endParaRPr>
                    </a:p>
                  </a:txBody>
                  <a:tcPr marL="4821" marR="4821" marT="4821" marB="0" anchor="ctr">
                    <a:lnL>
                      <a:noFill/>
                    </a:lnL>
                    <a:lnR>
                      <a:noFill/>
                    </a:lnR>
                    <a:lnT>
                      <a:noFill/>
                    </a:lnT>
                    <a:lnB>
                      <a:noFill/>
                    </a:lnB>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rgbClr val="FFC7CE"/>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rgbClr val="FFC7CE"/>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NA</a:t>
                      </a:r>
                    </a:p>
                  </a:txBody>
                  <a:tcPr marL="4821" marR="4821" marT="4821" marB="0" anchor="ctr">
                    <a:lnL>
                      <a:noFill/>
                    </a:lnL>
                    <a:lnR>
                      <a:noFill/>
                    </a:lnR>
                    <a:lnT>
                      <a:noFill/>
                    </a:lnT>
                    <a:lnB>
                      <a:noFill/>
                    </a:lnB>
                    <a:solidFill>
                      <a:schemeClr val="bg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rgbClr val="FFC7CE"/>
                    </a:solidFill>
                  </a:tcPr>
                </a:tc>
                <a:extLst>
                  <a:ext uri="{0D108BD9-81ED-4DB2-BD59-A6C34878D82A}">
                    <a16:rowId xmlns:a16="http://schemas.microsoft.com/office/drawing/2014/main" val="1653978216"/>
                  </a:ext>
                </a:extLst>
              </a:tr>
              <a:tr h="552726">
                <a:tc>
                  <a:txBody>
                    <a:bodyPr/>
                    <a:lstStyle/>
                    <a:p>
                      <a:pPr algn="ctr" fontAlgn="ctr"/>
                      <a:r>
                        <a:rPr lang="en-US" sz="900" b="0" i="0" u="none" strike="noStrike" dirty="0">
                          <a:solidFill>
                            <a:schemeClr val="accent2"/>
                          </a:solidFill>
                          <a:effectLst/>
                          <a:latin typeface="Arial" panose="020B0604020202020204" pitchFamily="34" charset="0"/>
                          <a:cs typeface="Arial" panose="020B0604020202020204" pitchFamily="34" charset="0"/>
                        </a:rPr>
                        <a:t>Sellers</a:t>
                      </a:r>
                    </a:p>
                  </a:txBody>
                  <a:tcPr marL="4821" marR="4821" marT="4821" marB="0" anchor="ctr">
                    <a:lnL>
                      <a:noFill/>
                    </a:lnL>
                    <a:lnR>
                      <a:noFill/>
                    </a:lnR>
                    <a:lnT>
                      <a:noFill/>
                    </a:lnT>
                    <a:lnB>
                      <a:noFill/>
                    </a:lnB>
                  </a:tcPr>
                </a:tc>
                <a:tc>
                  <a:txBody>
                    <a:bodyPr/>
                    <a:lstStyle/>
                    <a:p>
                      <a:pPr algn="l" fontAlgn="ctr"/>
                      <a:r>
                        <a:rPr lang="en-US" sz="800" b="0" i="0" u="none" strike="noStrike" dirty="0">
                          <a:solidFill>
                            <a:schemeClr val="bg1"/>
                          </a:solidFill>
                          <a:effectLst/>
                          <a:latin typeface="Arial" panose="020B0604020202020204" pitchFamily="34" charset="0"/>
                          <a:cs typeface="Arial" panose="020B0604020202020204" pitchFamily="34" charset="0"/>
                        </a:rPr>
                        <a:t>Information about sellers of the platform including geo via zip</a:t>
                      </a:r>
                    </a:p>
                  </a:txBody>
                  <a:tcPr marL="4821" marR="4821" marT="4821" marB="0" anchor="ctr">
                    <a:lnL>
                      <a:noFill/>
                    </a:lnL>
                    <a:lnR>
                      <a:noFill/>
                    </a:lnR>
                    <a:lnT>
                      <a:noFill/>
                    </a:lnT>
                    <a:lnB>
                      <a:noFill/>
                    </a:lnB>
                  </a:tcPr>
                </a:tc>
                <a:tc>
                  <a:txBody>
                    <a:bodyPr/>
                    <a:lstStyle/>
                    <a:p>
                      <a:pPr algn="l" fontAlgn="ctr"/>
                      <a:r>
                        <a:rPr lang="en-US" sz="800" b="0" i="0" u="none" strike="noStrike" dirty="0" err="1">
                          <a:solidFill>
                            <a:schemeClr val="bg1"/>
                          </a:solidFill>
                          <a:effectLst/>
                          <a:latin typeface="Arial" panose="020B0604020202020204" pitchFamily="34" charset="0"/>
                          <a:cs typeface="Arial" panose="020B0604020202020204" pitchFamily="34" charset="0"/>
                        </a:rPr>
                        <a:t>seller_id</a:t>
                      </a:r>
                      <a:r>
                        <a:rPr lang="en-US" sz="800" b="0" i="0" u="none" strike="noStrike" dirty="0">
                          <a:solidFill>
                            <a:schemeClr val="bg1"/>
                          </a:solidFill>
                          <a:effectLst/>
                          <a:latin typeface="Arial" panose="020B0604020202020204" pitchFamily="34" charset="0"/>
                          <a:cs typeface="Arial" panose="020B0604020202020204" pitchFamily="34" charset="0"/>
                        </a:rPr>
                        <a:t>, Zip</a:t>
                      </a:r>
                    </a:p>
                  </a:txBody>
                  <a:tcPr marL="4821" marR="4821" marT="4821" marB="0" anchor="ctr">
                    <a:lnL>
                      <a:noFill/>
                    </a:lnL>
                    <a:lnR>
                      <a:noFill/>
                    </a:lnR>
                    <a:lnT>
                      <a:noFill/>
                    </a:lnT>
                    <a:lnB>
                      <a:noFill/>
                    </a:lnB>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rgbClr val="FFC7CE"/>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900" b="0" i="0" u="none" strike="noStrike" dirty="0">
                          <a:solidFill>
                            <a:schemeClr val="tx2"/>
                          </a:solidFill>
                          <a:effectLst/>
                          <a:latin typeface="Arial" panose="020B0604020202020204" pitchFamily="34" charset="0"/>
                          <a:cs typeface="Arial" panose="020B0604020202020204" pitchFamily="34" charset="0"/>
                        </a:rPr>
                        <a:t>Fail</a:t>
                      </a:r>
                    </a:p>
                    <a:p>
                      <a:pPr algn="ctr" fontAlgn="ctr"/>
                      <a:endParaRPr lang="en-US" sz="900" b="0" i="0" u="none" strike="noStrike" dirty="0">
                        <a:solidFill>
                          <a:schemeClr val="tx2"/>
                        </a:solidFill>
                        <a:effectLst/>
                        <a:latin typeface="Arial" panose="020B0604020202020204" pitchFamily="34" charset="0"/>
                        <a:cs typeface="Arial" panose="020B0604020202020204" pitchFamily="34" charset="0"/>
                      </a:endParaRPr>
                    </a:p>
                  </a:txBody>
                  <a:tcPr marL="4821" marR="4821" marT="4821" marB="0" anchor="ctr">
                    <a:lnL>
                      <a:noFill/>
                    </a:lnL>
                    <a:lnR>
                      <a:noFill/>
                    </a:lnR>
                    <a:lnT>
                      <a:noFill/>
                    </a:lnT>
                    <a:lnB>
                      <a:noFill/>
                    </a:lnB>
                    <a:solidFill>
                      <a:schemeClr val="accent5">
                        <a:lumMod val="20000"/>
                        <a:lumOff val="80000"/>
                      </a:schemeClr>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NA</a:t>
                      </a:r>
                    </a:p>
                  </a:txBody>
                  <a:tcPr marL="4821" marR="4821" marT="4821" marB="0" anchor="ctr">
                    <a:lnL>
                      <a:noFill/>
                    </a:lnL>
                    <a:lnR>
                      <a:noFill/>
                    </a:lnR>
                    <a:lnT>
                      <a:noFill/>
                    </a:lnT>
                    <a:lnB>
                      <a:noFill/>
                    </a:lnB>
                    <a:solidFill>
                      <a:schemeClr val="bg2"/>
                    </a:solidFill>
                  </a:tcPr>
                </a:tc>
                <a:extLst>
                  <a:ext uri="{0D108BD9-81ED-4DB2-BD59-A6C34878D82A}">
                    <a16:rowId xmlns:a16="http://schemas.microsoft.com/office/drawing/2014/main" val="2626081158"/>
                  </a:ext>
                </a:extLst>
              </a:tr>
              <a:tr h="552726">
                <a:tc>
                  <a:txBody>
                    <a:bodyPr/>
                    <a:lstStyle/>
                    <a:p>
                      <a:pPr algn="ctr" fontAlgn="ctr"/>
                      <a:r>
                        <a:rPr lang="en-US" sz="900" b="0" i="0" u="none" strike="noStrike" dirty="0">
                          <a:solidFill>
                            <a:schemeClr val="accent2"/>
                          </a:solidFill>
                          <a:effectLst/>
                          <a:latin typeface="Arial" panose="020B0604020202020204" pitchFamily="34" charset="0"/>
                          <a:cs typeface="Arial" panose="020B0604020202020204" pitchFamily="34" charset="0"/>
                        </a:rPr>
                        <a:t>Customers</a:t>
                      </a:r>
                    </a:p>
                  </a:txBody>
                  <a:tcPr marL="4821" marR="4821" marT="4821" marB="0" anchor="ctr">
                    <a:lnL>
                      <a:noFill/>
                    </a:lnL>
                    <a:lnR>
                      <a:noFill/>
                    </a:lnR>
                    <a:lnT>
                      <a:noFill/>
                    </a:lnT>
                    <a:lnB>
                      <a:noFill/>
                    </a:lnB>
                  </a:tcPr>
                </a:tc>
                <a:tc>
                  <a:txBody>
                    <a:bodyPr/>
                    <a:lstStyle/>
                    <a:p>
                      <a:pPr algn="l" fontAlgn="ctr"/>
                      <a:r>
                        <a:rPr lang="en-US" sz="800" b="0" i="0" u="none" strike="noStrike" dirty="0">
                          <a:solidFill>
                            <a:schemeClr val="bg1"/>
                          </a:solidFill>
                          <a:effectLst/>
                          <a:latin typeface="Arial" panose="020B0604020202020204" pitchFamily="34" charset="0"/>
                          <a:cs typeface="Arial" panose="020B0604020202020204" pitchFamily="34" charset="0"/>
                        </a:rPr>
                        <a:t>Info about </a:t>
                      </a:r>
                      <a:r>
                        <a:rPr lang="en-US" sz="800" b="0" i="0" u="none" strike="noStrike" dirty="0" err="1">
                          <a:solidFill>
                            <a:schemeClr val="bg1"/>
                          </a:solidFill>
                          <a:effectLst/>
                          <a:latin typeface="Arial" panose="020B0604020202020204" pitchFamily="34" charset="0"/>
                          <a:cs typeface="Arial" panose="020B0604020202020204" pitchFamily="34" charset="0"/>
                        </a:rPr>
                        <a:t>cust</a:t>
                      </a:r>
                      <a:r>
                        <a:rPr lang="en-US" sz="800" b="0" i="0" u="none" strike="noStrike" dirty="0">
                          <a:solidFill>
                            <a:schemeClr val="bg1"/>
                          </a:solidFill>
                          <a:effectLst/>
                          <a:latin typeface="Arial" panose="020B0604020202020204" pitchFamily="34" charset="0"/>
                          <a:cs typeface="Arial" panose="020B0604020202020204" pitchFamily="34" charset="0"/>
                        </a:rPr>
                        <a:t>. of the platform incl. geo location via zip</a:t>
                      </a:r>
                    </a:p>
                  </a:txBody>
                  <a:tcPr marL="4821" marR="4821" marT="4821" marB="0" anchor="ctr">
                    <a:lnL>
                      <a:noFill/>
                    </a:lnL>
                    <a:lnR>
                      <a:noFill/>
                    </a:lnR>
                    <a:lnT>
                      <a:noFill/>
                    </a:lnT>
                    <a:lnB>
                      <a:noFill/>
                    </a:lnB>
                  </a:tcPr>
                </a:tc>
                <a:tc>
                  <a:txBody>
                    <a:bodyPr/>
                    <a:lstStyle/>
                    <a:p>
                      <a:pPr algn="l" fontAlgn="ctr"/>
                      <a:r>
                        <a:rPr lang="en-US" sz="800" b="0" i="0" u="none" strike="noStrike" dirty="0" err="1">
                          <a:solidFill>
                            <a:schemeClr val="bg1"/>
                          </a:solidFill>
                          <a:effectLst/>
                          <a:latin typeface="Arial" panose="020B0604020202020204" pitchFamily="34" charset="0"/>
                          <a:cs typeface="Arial" panose="020B0604020202020204" pitchFamily="34" charset="0"/>
                        </a:rPr>
                        <a:t>customer_id</a:t>
                      </a:r>
                      <a:r>
                        <a:rPr lang="en-US" sz="800" b="0" i="0" u="none" strike="noStrike" dirty="0">
                          <a:solidFill>
                            <a:schemeClr val="bg1"/>
                          </a:solidFill>
                          <a:effectLst/>
                          <a:latin typeface="Arial" panose="020B0604020202020204" pitchFamily="34" charset="0"/>
                          <a:cs typeface="Arial" panose="020B0604020202020204" pitchFamily="34" charset="0"/>
                        </a:rPr>
                        <a:t>, Zip</a:t>
                      </a:r>
                    </a:p>
                  </a:txBody>
                  <a:tcPr marL="4821" marR="4821" marT="4821" marB="0" anchor="ctr">
                    <a:lnL>
                      <a:noFill/>
                    </a:lnL>
                    <a:lnR>
                      <a:noFill/>
                    </a:lnR>
                    <a:lnT>
                      <a:noFill/>
                    </a:lnT>
                    <a:lnB>
                      <a:noFill/>
                    </a:lnB>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rgbClr val="FFC7CE"/>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rgbClr val="FFC7CE"/>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NA</a:t>
                      </a:r>
                    </a:p>
                  </a:txBody>
                  <a:tcPr marL="4821" marR="4821" marT="4821" marB="0" anchor="ctr">
                    <a:lnL>
                      <a:noFill/>
                    </a:lnL>
                    <a:lnR>
                      <a:noFill/>
                    </a:lnR>
                    <a:lnT>
                      <a:noFill/>
                    </a:lnT>
                    <a:lnB>
                      <a:noFill/>
                    </a:lnB>
                    <a:solidFill>
                      <a:schemeClr val="bg2"/>
                    </a:solidFill>
                  </a:tcPr>
                </a:tc>
                <a:extLst>
                  <a:ext uri="{0D108BD9-81ED-4DB2-BD59-A6C34878D82A}">
                    <a16:rowId xmlns:a16="http://schemas.microsoft.com/office/drawing/2014/main" val="2725707635"/>
                  </a:ext>
                </a:extLst>
              </a:tr>
            </a:tbl>
          </a:graphicData>
        </a:graphic>
      </p:graphicFrame>
    </p:spTree>
    <p:extLst>
      <p:ext uri="{BB962C8B-B14F-4D97-AF65-F5344CB8AC3E}">
        <p14:creationId xmlns:p14="http://schemas.microsoft.com/office/powerpoint/2010/main" val="2815580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1">
            <a:extLst>
              <a:ext uri="{FF2B5EF4-FFF2-40B4-BE49-F238E27FC236}">
                <a16:creationId xmlns:a16="http://schemas.microsoft.com/office/drawing/2014/main" id="{A5021246-983A-5003-F76F-F6A19CE43EFC}"/>
              </a:ext>
            </a:extLst>
          </p:cNvPr>
          <p:cNvSpPr txBox="1">
            <a:spLocks/>
          </p:cNvSpPr>
          <p:nvPr/>
        </p:nvSpPr>
        <p:spPr>
          <a:xfrm>
            <a:off x="322115" y="385475"/>
            <a:ext cx="7560568" cy="515937"/>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lang="en-US" sz="2800" b="1" kern="1200" spc="-60" baseline="0" dirty="0">
                <a:solidFill>
                  <a:schemeClr val="accent2"/>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800" b="1" i="0" u="none" strike="noStrike" kern="1200" cap="none" spc="-60" normalizeH="0" baseline="0" noProof="1">
                <a:ln>
                  <a:noFill/>
                </a:ln>
                <a:solidFill>
                  <a:srgbClr val="38D330"/>
                </a:solidFill>
                <a:effectLst/>
                <a:uLnTx/>
                <a:uFillTx/>
                <a:latin typeface="Bahnschrift" panose="020B0502040204020203" pitchFamily="34" charset="0"/>
              </a:rPr>
              <a:t>Data Quality </a:t>
            </a:r>
            <a:r>
              <a:rPr lang="en-US" noProof="1">
                <a:solidFill>
                  <a:srgbClr val="38D330"/>
                </a:solidFill>
                <a:latin typeface="Bahnschrift" panose="020B0502040204020203" pitchFamily="34" charset="0"/>
              </a:rPr>
              <a:t>Testing Checklist 2/2</a:t>
            </a:r>
            <a:endParaRPr kumimoji="0" lang="en-US" sz="2000" b="0" i="0" u="none" strike="noStrike" kern="1200" cap="none" spc="0" normalizeH="0" baseline="0" noProof="0" dirty="0">
              <a:ln>
                <a:noFill/>
              </a:ln>
              <a:solidFill>
                <a:srgbClr val="38D330"/>
              </a:solidFill>
              <a:effectLst/>
              <a:uLnTx/>
              <a:uFillTx/>
              <a:latin typeface="Bahnschrift" panose="020B0502040204020203" pitchFamily="34" charset="0"/>
            </a:endParaRPr>
          </a:p>
        </p:txBody>
      </p:sp>
      <p:sp>
        <p:nvSpPr>
          <p:cNvPr id="43" name="TextBox 42">
            <a:extLst>
              <a:ext uri="{FF2B5EF4-FFF2-40B4-BE49-F238E27FC236}">
                <a16:creationId xmlns:a16="http://schemas.microsoft.com/office/drawing/2014/main" id="{9C099BE6-A2DE-B958-4376-DE491E33A919}"/>
              </a:ext>
            </a:extLst>
          </p:cNvPr>
          <p:cNvSpPr txBox="1"/>
          <p:nvPr/>
        </p:nvSpPr>
        <p:spPr>
          <a:xfrm>
            <a:off x="275660" y="918260"/>
            <a:ext cx="8553708" cy="3693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ea typeface="+mn-lt"/>
                <a:cs typeface="Arial" panose="020B0604020202020204"/>
              </a:rPr>
              <a:t>Geolocation seems to be the most polluted set while Payment the least</a:t>
            </a:r>
            <a:endParaRPr kumimoji="0" lang="en-US" sz="4800" b="0" i="0" u="none" strike="noStrike" kern="0" cap="none" spc="0" normalizeH="0" baseline="0" noProof="0" dirty="0">
              <a:ln>
                <a:noFill/>
              </a:ln>
              <a:solidFill>
                <a:srgbClr val="000000"/>
              </a:solidFill>
              <a:effectLst/>
              <a:uLnTx/>
              <a:uFillTx/>
            </a:endParaRPr>
          </a:p>
        </p:txBody>
      </p:sp>
      <p:graphicFrame>
        <p:nvGraphicFramePr>
          <p:cNvPr id="46" name="Table 45">
            <a:extLst>
              <a:ext uri="{FF2B5EF4-FFF2-40B4-BE49-F238E27FC236}">
                <a16:creationId xmlns:a16="http://schemas.microsoft.com/office/drawing/2014/main" id="{351760B9-8D49-78D2-C23E-5D0CCADB855C}"/>
              </a:ext>
            </a:extLst>
          </p:cNvPr>
          <p:cNvGraphicFramePr>
            <a:graphicFrameLocks noGrp="1"/>
          </p:cNvGraphicFramePr>
          <p:nvPr>
            <p:extLst>
              <p:ext uri="{D42A27DB-BD31-4B8C-83A1-F6EECF244321}">
                <p14:modId xmlns:p14="http://schemas.microsoft.com/office/powerpoint/2010/main" val="4225942672"/>
              </p:ext>
            </p:extLst>
          </p:nvPr>
        </p:nvGraphicFramePr>
        <p:xfrm>
          <a:off x="322115" y="1682578"/>
          <a:ext cx="8507257" cy="3193434"/>
        </p:xfrm>
        <a:graphic>
          <a:graphicData uri="http://schemas.openxmlformats.org/drawingml/2006/table">
            <a:tbl>
              <a:tblPr firstRow="1"/>
              <a:tblGrid>
                <a:gridCol w="773387">
                  <a:extLst>
                    <a:ext uri="{9D8B030D-6E8A-4147-A177-3AD203B41FA5}">
                      <a16:colId xmlns:a16="http://schemas.microsoft.com/office/drawing/2014/main" val="2637969417"/>
                    </a:ext>
                  </a:extLst>
                </a:gridCol>
                <a:gridCol w="773387">
                  <a:extLst>
                    <a:ext uri="{9D8B030D-6E8A-4147-A177-3AD203B41FA5}">
                      <a16:colId xmlns:a16="http://schemas.microsoft.com/office/drawing/2014/main" val="2617497097"/>
                    </a:ext>
                  </a:extLst>
                </a:gridCol>
                <a:gridCol w="773387">
                  <a:extLst>
                    <a:ext uri="{9D8B030D-6E8A-4147-A177-3AD203B41FA5}">
                      <a16:colId xmlns:a16="http://schemas.microsoft.com/office/drawing/2014/main" val="1238023236"/>
                    </a:ext>
                  </a:extLst>
                </a:gridCol>
                <a:gridCol w="773387">
                  <a:extLst>
                    <a:ext uri="{9D8B030D-6E8A-4147-A177-3AD203B41FA5}">
                      <a16:colId xmlns:a16="http://schemas.microsoft.com/office/drawing/2014/main" val="1899813052"/>
                    </a:ext>
                  </a:extLst>
                </a:gridCol>
                <a:gridCol w="773387">
                  <a:extLst>
                    <a:ext uri="{9D8B030D-6E8A-4147-A177-3AD203B41FA5}">
                      <a16:colId xmlns:a16="http://schemas.microsoft.com/office/drawing/2014/main" val="3973975909"/>
                    </a:ext>
                  </a:extLst>
                </a:gridCol>
                <a:gridCol w="773387">
                  <a:extLst>
                    <a:ext uri="{9D8B030D-6E8A-4147-A177-3AD203B41FA5}">
                      <a16:colId xmlns:a16="http://schemas.microsoft.com/office/drawing/2014/main" val="2262603925"/>
                    </a:ext>
                  </a:extLst>
                </a:gridCol>
                <a:gridCol w="773387">
                  <a:extLst>
                    <a:ext uri="{9D8B030D-6E8A-4147-A177-3AD203B41FA5}">
                      <a16:colId xmlns:a16="http://schemas.microsoft.com/office/drawing/2014/main" val="1692758772"/>
                    </a:ext>
                  </a:extLst>
                </a:gridCol>
                <a:gridCol w="773387">
                  <a:extLst>
                    <a:ext uri="{9D8B030D-6E8A-4147-A177-3AD203B41FA5}">
                      <a16:colId xmlns:a16="http://schemas.microsoft.com/office/drawing/2014/main" val="3906228602"/>
                    </a:ext>
                  </a:extLst>
                </a:gridCol>
                <a:gridCol w="773387">
                  <a:extLst>
                    <a:ext uri="{9D8B030D-6E8A-4147-A177-3AD203B41FA5}">
                      <a16:colId xmlns:a16="http://schemas.microsoft.com/office/drawing/2014/main" val="1421475374"/>
                    </a:ext>
                  </a:extLst>
                </a:gridCol>
                <a:gridCol w="773387">
                  <a:extLst>
                    <a:ext uri="{9D8B030D-6E8A-4147-A177-3AD203B41FA5}">
                      <a16:colId xmlns:a16="http://schemas.microsoft.com/office/drawing/2014/main" val="1130895594"/>
                    </a:ext>
                  </a:extLst>
                </a:gridCol>
                <a:gridCol w="773387">
                  <a:extLst>
                    <a:ext uri="{9D8B030D-6E8A-4147-A177-3AD203B41FA5}">
                      <a16:colId xmlns:a16="http://schemas.microsoft.com/office/drawing/2014/main" val="3489089670"/>
                    </a:ext>
                  </a:extLst>
                </a:gridCol>
              </a:tblGrid>
              <a:tr h="532239">
                <a:tc>
                  <a:txBody>
                    <a:bodyPr/>
                    <a:lstStyle/>
                    <a:p>
                      <a:pPr algn="ctr" fontAlgn="ctr"/>
                      <a:r>
                        <a:rPr lang="en-US" sz="800" b="1" i="0" u="none" strike="noStrike" dirty="0">
                          <a:solidFill>
                            <a:schemeClr val="bg1"/>
                          </a:solidFill>
                          <a:effectLst/>
                          <a:latin typeface="Arial" panose="020B0604020202020204" pitchFamily="34" charset="0"/>
                          <a:cs typeface="Arial" panose="020B0604020202020204" pitchFamily="34" charset="0"/>
                        </a:rPr>
                        <a:t>Data Sets</a:t>
                      </a:r>
                    </a:p>
                  </a:txBody>
                  <a:tcPr marL="4821" marR="4821" marT="4821" marB="0" anchor="ctr">
                    <a:lnL>
                      <a:noFill/>
                    </a:lnL>
                    <a:lnR>
                      <a:noFill/>
                    </a:lnR>
                    <a:lnT>
                      <a:noFill/>
                    </a:lnT>
                    <a:lnB>
                      <a:noFill/>
                    </a:lnB>
                  </a:tcPr>
                </a:tc>
                <a:tc>
                  <a:txBody>
                    <a:bodyPr/>
                    <a:lstStyle/>
                    <a:p>
                      <a:pPr algn="ctr" fontAlgn="ctr"/>
                      <a:r>
                        <a:rPr lang="en-US" sz="800" b="1" i="0" u="none" strike="noStrike" dirty="0">
                          <a:solidFill>
                            <a:schemeClr val="bg1"/>
                          </a:solidFill>
                          <a:effectLst/>
                          <a:latin typeface="Arial" panose="020B0604020202020204" pitchFamily="34" charset="0"/>
                          <a:cs typeface="Arial" panose="020B0604020202020204" pitchFamily="34" charset="0"/>
                        </a:rPr>
                        <a:t>Description</a:t>
                      </a:r>
                    </a:p>
                  </a:txBody>
                  <a:tcPr marL="4821" marR="4821" marT="4821" marB="0" anchor="ctr">
                    <a:lnL>
                      <a:noFill/>
                    </a:lnL>
                    <a:lnR>
                      <a:noFill/>
                    </a:lnR>
                    <a:lnT>
                      <a:noFill/>
                    </a:lnT>
                    <a:lnB>
                      <a:noFill/>
                    </a:lnB>
                  </a:tcPr>
                </a:tc>
                <a:tc>
                  <a:txBody>
                    <a:bodyPr/>
                    <a:lstStyle/>
                    <a:p>
                      <a:pPr algn="l" fontAlgn="ctr"/>
                      <a:r>
                        <a:rPr lang="en-US" sz="800" b="1" i="0" u="none" strike="noStrike" dirty="0">
                          <a:solidFill>
                            <a:schemeClr val="bg1"/>
                          </a:solidFill>
                          <a:effectLst/>
                          <a:latin typeface="Arial" panose="020B0604020202020204" pitchFamily="34" charset="0"/>
                          <a:cs typeface="Arial" panose="020B0604020202020204" pitchFamily="34" charset="0"/>
                        </a:rPr>
                        <a:t>Primary  Key</a:t>
                      </a:r>
                    </a:p>
                  </a:txBody>
                  <a:tcPr marL="4821" marR="4821" marT="4821" marB="0" anchor="ctr">
                    <a:lnL>
                      <a:noFill/>
                    </a:lnL>
                    <a:lnR>
                      <a:noFill/>
                    </a:lnR>
                    <a:lnT>
                      <a:noFill/>
                    </a:lnT>
                    <a:lnB>
                      <a:noFill/>
                    </a:lnB>
                  </a:tcPr>
                </a:tc>
                <a:tc>
                  <a:txBody>
                    <a:bodyPr/>
                    <a:lstStyle/>
                    <a:p>
                      <a:pPr algn="ctr" fontAlgn="ctr"/>
                      <a:r>
                        <a:rPr lang="en-US" sz="800" b="1" i="0" u="none" strike="noStrike" dirty="0">
                          <a:solidFill>
                            <a:schemeClr val="bg1"/>
                          </a:solidFill>
                          <a:effectLst/>
                          <a:latin typeface="Arial" panose="020B0604020202020204" pitchFamily="34" charset="0"/>
                          <a:cs typeface="Arial" panose="020B0604020202020204" pitchFamily="34" charset="0"/>
                        </a:rPr>
                        <a:t>Data Types</a:t>
                      </a:r>
                    </a:p>
                  </a:txBody>
                  <a:tcPr marL="4821" marR="4821" marT="4821" marB="0" anchor="ctr">
                    <a:lnL>
                      <a:noFill/>
                    </a:lnL>
                    <a:lnR>
                      <a:noFill/>
                    </a:lnR>
                    <a:lnT>
                      <a:noFill/>
                    </a:lnT>
                    <a:lnB>
                      <a:noFill/>
                    </a:lnB>
                  </a:tcPr>
                </a:tc>
                <a:tc>
                  <a:txBody>
                    <a:bodyPr/>
                    <a:lstStyle/>
                    <a:p>
                      <a:pPr algn="ctr" fontAlgn="ctr"/>
                      <a:r>
                        <a:rPr lang="en-US" sz="800" b="1" i="0" u="none" strike="noStrike" dirty="0">
                          <a:solidFill>
                            <a:schemeClr val="bg1"/>
                          </a:solidFill>
                          <a:effectLst/>
                          <a:latin typeface="Arial" panose="020B0604020202020204" pitchFamily="34" charset="0"/>
                          <a:cs typeface="Arial" panose="020B0604020202020204" pitchFamily="34" charset="0"/>
                        </a:rPr>
                        <a:t>Unique Values</a:t>
                      </a:r>
                    </a:p>
                  </a:txBody>
                  <a:tcPr marL="4821" marR="4821" marT="4821" marB="0" anchor="ctr">
                    <a:lnL>
                      <a:noFill/>
                    </a:lnL>
                    <a:lnR>
                      <a:noFill/>
                    </a:lnR>
                    <a:lnT>
                      <a:noFill/>
                    </a:lnT>
                    <a:lnB>
                      <a:noFill/>
                    </a:lnB>
                  </a:tcPr>
                </a:tc>
                <a:tc>
                  <a:txBody>
                    <a:bodyPr/>
                    <a:lstStyle/>
                    <a:p>
                      <a:pPr algn="ctr" fontAlgn="ctr"/>
                      <a:r>
                        <a:rPr lang="en-US" sz="800" b="1" i="0" u="none" strike="noStrike" dirty="0">
                          <a:solidFill>
                            <a:schemeClr val="bg1"/>
                          </a:solidFill>
                          <a:effectLst/>
                          <a:latin typeface="Arial" panose="020B0604020202020204" pitchFamily="34" charset="0"/>
                          <a:cs typeface="Arial" panose="020B0604020202020204" pitchFamily="34" charset="0"/>
                        </a:rPr>
                        <a:t>Null Values</a:t>
                      </a:r>
                    </a:p>
                  </a:txBody>
                  <a:tcPr marL="4821" marR="4821" marT="4821" marB="0" anchor="ctr">
                    <a:lnL>
                      <a:noFill/>
                    </a:lnL>
                    <a:lnR>
                      <a:noFill/>
                    </a:lnR>
                    <a:lnT>
                      <a:noFill/>
                    </a:lnT>
                    <a:lnB>
                      <a:noFill/>
                    </a:lnB>
                  </a:tcPr>
                </a:tc>
                <a:tc>
                  <a:txBody>
                    <a:bodyPr/>
                    <a:lstStyle/>
                    <a:p>
                      <a:pPr algn="ctr" fontAlgn="ctr"/>
                      <a:r>
                        <a:rPr lang="en-US" sz="800" b="1" i="0" u="none" strike="noStrike" dirty="0">
                          <a:solidFill>
                            <a:schemeClr val="bg1"/>
                          </a:solidFill>
                          <a:effectLst/>
                          <a:latin typeface="Arial" panose="020B0604020202020204" pitchFamily="34" charset="0"/>
                          <a:cs typeface="Arial" panose="020B0604020202020204" pitchFamily="34" charset="0"/>
                        </a:rPr>
                        <a:t>Sort By</a:t>
                      </a:r>
                    </a:p>
                  </a:txBody>
                  <a:tcPr marL="4821" marR="4821" marT="4821" marB="0" anchor="ctr">
                    <a:lnL>
                      <a:noFill/>
                    </a:lnL>
                    <a:lnR>
                      <a:noFill/>
                    </a:lnR>
                    <a:lnT>
                      <a:noFill/>
                    </a:lnT>
                    <a:lnB>
                      <a:noFill/>
                    </a:lnB>
                  </a:tcPr>
                </a:tc>
                <a:tc>
                  <a:txBody>
                    <a:bodyPr/>
                    <a:lstStyle/>
                    <a:p>
                      <a:pPr algn="ctr" fontAlgn="ctr"/>
                      <a:r>
                        <a:rPr lang="en-US" sz="800" b="1" i="0" u="none" strike="noStrike" dirty="0">
                          <a:solidFill>
                            <a:schemeClr val="bg1"/>
                          </a:solidFill>
                          <a:effectLst/>
                          <a:latin typeface="Arial" panose="020B0604020202020204" pitchFamily="34" charset="0"/>
                          <a:cs typeface="Arial" panose="020B0604020202020204" pitchFamily="34" charset="0"/>
                        </a:rPr>
                        <a:t>Group by</a:t>
                      </a:r>
                    </a:p>
                  </a:txBody>
                  <a:tcPr marL="4821" marR="4821" marT="4821" marB="0" anchor="ctr">
                    <a:lnL>
                      <a:noFill/>
                    </a:lnL>
                    <a:lnR>
                      <a:noFill/>
                    </a:lnR>
                    <a:lnT>
                      <a:noFill/>
                    </a:lnT>
                    <a:lnB>
                      <a:noFill/>
                    </a:lnB>
                  </a:tcPr>
                </a:tc>
                <a:tc>
                  <a:txBody>
                    <a:bodyPr/>
                    <a:lstStyle/>
                    <a:p>
                      <a:pPr algn="ctr" fontAlgn="ctr"/>
                      <a:r>
                        <a:rPr lang="en-US" sz="800" b="1" i="0" u="none" strike="noStrike" dirty="0">
                          <a:solidFill>
                            <a:schemeClr val="bg1"/>
                          </a:solidFill>
                          <a:effectLst/>
                          <a:latin typeface="Arial" panose="020B0604020202020204" pitchFamily="34" charset="0"/>
                          <a:cs typeface="Arial" panose="020B0604020202020204" pitchFamily="34" charset="0"/>
                        </a:rPr>
                        <a:t>Column Names</a:t>
                      </a:r>
                    </a:p>
                  </a:txBody>
                  <a:tcPr marL="4821" marR="4821" marT="4821" marB="0" anchor="ctr">
                    <a:lnL>
                      <a:noFill/>
                    </a:lnL>
                    <a:lnR>
                      <a:noFill/>
                    </a:lnR>
                    <a:lnT>
                      <a:noFill/>
                    </a:lnT>
                    <a:lnB>
                      <a:noFill/>
                    </a:lnB>
                  </a:tcPr>
                </a:tc>
                <a:tc>
                  <a:txBody>
                    <a:bodyPr/>
                    <a:lstStyle/>
                    <a:p>
                      <a:pPr algn="ctr" fontAlgn="ctr"/>
                      <a:r>
                        <a:rPr lang="en-US" sz="800" b="1" i="0" u="none" strike="noStrike" dirty="0">
                          <a:solidFill>
                            <a:schemeClr val="bg1"/>
                          </a:solidFill>
                          <a:effectLst/>
                          <a:latin typeface="Arial" panose="020B0604020202020204" pitchFamily="34" charset="0"/>
                          <a:cs typeface="Arial" panose="020B0604020202020204" pitchFamily="34" charset="0"/>
                        </a:rPr>
                        <a:t> Special Characters</a:t>
                      </a:r>
                    </a:p>
                  </a:txBody>
                  <a:tcPr marL="4821" marR="4821" marT="4821" marB="0" anchor="ctr">
                    <a:lnL>
                      <a:noFill/>
                    </a:lnL>
                    <a:lnR>
                      <a:noFill/>
                    </a:lnR>
                    <a:lnT>
                      <a:noFill/>
                    </a:lnT>
                    <a:lnB>
                      <a:noFill/>
                    </a:lnB>
                  </a:tcPr>
                </a:tc>
                <a:tc>
                  <a:txBody>
                    <a:bodyPr/>
                    <a:lstStyle/>
                    <a:p>
                      <a:pPr algn="ctr" fontAlgn="ctr"/>
                      <a:r>
                        <a:rPr lang="en-US" sz="800" b="1" i="0" u="none" strike="noStrike" dirty="0">
                          <a:solidFill>
                            <a:schemeClr val="bg1"/>
                          </a:solidFill>
                          <a:effectLst/>
                          <a:latin typeface="Arial" panose="020B0604020202020204" pitchFamily="34" charset="0"/>
                          <a:cs typeface="Arial" panose="020B0604020202020204" pitchFamily="34" charset="0"/>
                        </a:rPr>
                        <a:t>Join keys % Rate </a:t>
                      </a:r>
                    </a:p>
                  </a:txBody>
                  <a:tcPr marL="4821" marR="4821" marT="4821" marB="0" anchor="ctr">
                    <a:lnL>
                      <a:noFill/>
                    </a:lnL>
                    <a:lnR>
                      <a:noFill/>
                    </a:lnR>
                    <a:lnT>
                      <a:noFill/>
                    </a:lnT>
                    <a:lnB>
                      <a:noFill/>
                    </a:lnB>
                  </a:tcPr>
                </a:tc>
                <a:extLst>
                  <a:ext uri="{0D108BD9-81ED-4DB2-BD59-A6C34878D82A}">
                    <a16:rowId xmlns:a16="http://schemas.microsoft.com/office/drawing/2014/main" val="3762865087"/>
                  </a:ext>
                </a:extLst>
              </a:tr>
              <a:tr h="532239">
                <a:tc>
                  <a:txBody>
                    <a:bodyPr/>
                    <a:lstStyle/>
                    <a:p>
                      <a:pPr algn="ctr" fontAlgn="ctr"/>
                      <a:r>
                        <a:rPr lang="en-US" sz="800" b="0" i="0" u="none" strike="noStrike" dirty="0">
                          <a:solidFill>
                            <a:schemeClr val="accent2"/>
                          </a:solidFill>
                          <a:effectLst/>
                          <a:latin typeface="Arial" panose="020B0604020202020204" pitchFamily="34" charset="0"/>
                          <a:cs typeface="Arial" panose="020B0604020202020204" pitchFamily="34" charset="0"/>
                        </a:rPr>
                        <a:t>Orders</a:t>
                      </a:r>
                    </a:p>
                  </a:txBody>
                  <a:tcPr marL="4821" marR="4821" marT="4821" marB="0" anchor="ctr">
                    <a:lnL>
                      <a:noFill/>
                    </a:lnL>
                    <a:lnR>
                      <a:noFill/>
                    </a:lnR>
                    <a:lnT>
                      <a:noFill/>
                    </a:lnT>
                    <a:lnB>
                      <a:noFill/>
                    </a:lnB>
                  </a:tcPr>
                </a:tc>
                <a:tc>
                  <a:txBody>
                    <a:bodyPr/>
                    <a:lstStyle/>
                    <a:p>
                      <a:pPr algn="l" fontAlgn="ctr"/>
                      <a:r>
                        <a:rPr lang="en-US" sz="700" b="0" i="0" u="none" strike="noStrike" dirty="0">
                          <a:solidFill>
                            <a:schemeClr val="bg1"/>
                          </a:solidFill>
                          <a:effectLst/>
                          <a:latin typeface="Arial" panose="020B0604020202020204" pitchFamily="34" charset="0"/>
                          <a:cs typeface="Arial" panose="020B0604020202020204" pitchFamily="34" charset="0"/>
                        </a:rPr>
                        <a:t>Transactional </a:t>
                      </a:r>
                      <a:r>
                        <a:rPr lang="en-US" sz="700" b="0" i="0" u="none" strike="noStrike" dirty="0" err="1">
                          <a:solidFill>
                            <a:schemeClr val="bg1"/>
                          </a:solidFill>
                          <a:effectLst/>
                          <a:latin typeface="Arial" panose="020B0604020202020204" pitchFamily="34" charset="0"/>
                          <a:cs typeface="Arial" panose="020B0604020202020204" pitchFamily="34" charset="0"/>
                        </a:rPr>
                        <a:t>db</a:t>
                      </a:r>
                      <a:r>
                        <a:rPr lang="en-US" sz="700" b="0" i="0" u="none" strike="noStrike" dirty="0">
                          <a:solidFill>
                            <a:schemeClr val="bg1"/>
                          </a:solidFill>
                          <a:effectLst/>
                          <a:latin typeface="Arial" panose="020B0604020202020204" pitchFamily="34" charset="0"/>
                          <a:cs typeface="Arial" panose="020B0604020202020204" pitchFamily="34" charset="0"/>
                        </a:rPr>
                        <a:t> -order flow across the value chain ERP</a:t>
                      </a:r>
                    </a:p>
                  </a:txBody>
                  <a:tcPr marL="4821" marR="4821" marT="4821" marB="0" anchor="ctr">
                    <a:lnL>
                      <a:noFill/>
                    </a:lnL>
                    <a:lnR>
                      <a:noFill/>
                    </a:lnR>
                    <a:lnT>
                      <a:noFill/>
                    </a:lnT>
                    <a:lnB>
                      <a:noFill/>
                    </a:lnB>
                  </a:tcPr>
                </a:tc>
                <a:tc>
                  <a:txBody>
                    <a:bodyPr/>
                    <a:lstStyle/>
                    <a:p>
                      <a:pPr algn="l" fontAlgn="ctr"/>
                      <a:r>
                        <a:rPr lang="en-US" sz="700" b="0" i="0" u="none" strike="noStrike" dirty="0" err="1">
                          <a:solidFill>
                            <a:schemeClr val="bg1"/>
                          </a:solidFill>
                          <a:effectLst/>
                          <a:latin typeface="Arial" panose="020B0604020202020204" pitchFamily="34" charset="0"/>
                          <a:cs typeface="Arial" panose="020B0604020202020204" pitchFamily="34" charset="0"/>
                        </a:rPr>
                        <a:t>order_id</a:t>
                      </a:r>
                      <a:r>
                        <a:rPr lang="en-US" sz="700" b="0" i="0" u="none" strike="noStrike" dirty="0">
                          <a:solidFill>
                            <a:schemeClr val="bg1"/>
                          </a:solidFill>
                          <a:effectLst/>
                          <a:latin typeface="Arial" panose="020B0604020202020204" pitchFamily="34" charset="0"/>
                          <a:cs typeface="Arial" panose="020B0604020202020204" pitchFamily="34" charset="0"/>
                        </a:rPr>
                        <a:t>, </a:t>
                      </a:r>
                      <a:r>
                        <a:rPr lang="en-US" sz="700" b="0" i="0" u="none" strike="noStrike" dirty="0" err="1">
                          <a:solidFill>
                            <a:schemeClr val="bg1"/>
                          </a:solidFill>
                          <a:effectLst/>
                          <a:latin typeface="Arial" panose="020B0604020202020204" pitchFamily="34" charset="0"/>
                          <a:cs typeface="Arial" panose="020B0604020202020204" pitchFamily="34" charset="0"/>
                        </a:rPr>
                        <a:t>customer_id</a:t>
                      </a:r>
                      <a:r>
                        <a:rPr lang="en-US" sz="700" b="0" i="0" u="none" strike="noStrike" dirty="0">
                          <a:solidFill>
                            <a:schemeClr val="bg1"/>
                          </a:solidFill>
                          <a:effectLst/>
                          <a:latin typeface="Arial" panose="020B0604020202020204" pitchFamily="34" charset="0"/>
                          <a:cs typeface="Arial" panose="020B0604020202020204" pitchFamily="34" charset="0"/>
                        </a:rPr>
                        <a:t>, </a:t>
                      </a:r>
                      <a:r>
                        <a:rPr lang="en-US" sz="700" b="0" i="0" u="none" strike="noStrike" dirty="0" err="1">
                          <a:solidFill>
                            <a:schemeClr val="bg1"/>
                          </a:solidFill>
                          <a:effectLst/>
                          <a:latin typeface="Arial" panose="020B0604020202020204" pitchFamily="34" charset="0"/>
                          <a:cs typeface="Arial" panose="020B0604020202020204" pitchFamily="34" charset="0"/>
                        </a:rPr>
                        <a:t>product_id</a:t>
                      </a:r>
                      <a:endParaRPr lang="en-US" sz="700" b="0" i="0" u="none" strike="noStrike" dirty="0">
                        <a:solidFill>
                          <a:schemeClr val="bg1"/>
                        </a:solidFill>
                        <a:effectLst/>
                        <a:latin typeface="Arial" panose="020B0604020202020204" pitchFamily="34" charset="0"/>
                        <a:cs typeface="Arial" panose="020B0604020202020204" pitchFamily="34" charset="0"/>
                      </a:endParaRPr>
                    </a:p>
                  </a:txBody>
                  <a:tcPr marL="4821" marR="4821" marT="4821" marB="0" anchor="ctr">
                    <a:lnL>
                      <a:noFill/>
                    </a:lnL>
                    <a:lnR>
                      <a:noFill/>
                    </a:lnR>
                    <a:lnT>
                      <a:noFill/>
                    </a:lnT>
                    <a:lnB>
                      <a:noFill/>
                    </a:lnB>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rgbClr val="FFC7CE"/>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rgbClr val="FFC7CE"/>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NA</a:t>
                      </a:r>
                    </a:p>
                  </a:txBody>
                  <a:tcPr marL="4821" marR="4821" marT="4821" marB="0" anchor="ctr">
                    <a:lnL>
                      <a:noFill/>
                    </a:lnL>
                    <a:lnR>
                      <a:noFill/>
                    </a:lnR>
                    <a:lnT>
                      <a:noFill/>
                    </a:lnT>
                    <a:lnB>
                      <a:noFill/>
                    </a:lnB>
                    <a:solidFill>
                      <a:schemeClr val="bg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rgbClr val="FFC7CE"/>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rgbClr val="FFC7CE"/>
                    </a:solidFill>
                  </a:tcPr>
                </a:tc>
                <a:extLst>
                  <a:ext uri="{0D108BD9-81ED-4DB2-BD59-A6C34878D82A}">
                    <a16:rowId xmlns:a16="http://schemas.microsoft.com/office/drawing/2014/main" val="2194149037"/>
                  </a:ext>
                </a:extLst>
              </a:tr>
              <a:tr h="532239">
                <a:tc>
                  <a:txBody>
                    <a:bodyPr/>
                    <a:lstStyle/>
                    <a:p>
                      <a:pPr algn="ctr" fontAlgn="ctr"/>
                      <a:r>
                        <a:rPr lang="en-US" sz="800" b="0" i="0" u="none" strike="noStrike" dirty="0">
                          <a:solidFill>
                            <a:schemeClr val="accent2"/>
                          </a:solidFill>
                          <a:effectLst/>
                          <a:latin typeface="Arial" panose="020B0604020202020204" pitchFamily="34" charset="0"/>
                          <a:cs typeface="Arial" panose="020B0604020202020204" pitchFamily="34" charset="0"/>
                        </a:rPr>
                        <a:t>Order Reviews</a:t>
                      </a:r>
                    </a:p>
                  </a:txBody>
                  <a:tcPr marL="4821" marR="4821" marT="4821" marB="0" anchor="ctr">
                    <a:lnL>
                      <a:noFill/>
                    </a:lnL>
                    <a:lnR>
                      <a:noFill/>
                    </a:lnR>
                    <a:lnT>
                      <a:noFill/>
                    </a:lnT>
                    <a:lnB>
                      <a:noFill/>
                    </a:lnB>
                  </a:tcPr>
                </a:tc>
                <a:tc>
                  <a:txBody>
                    <a:bodyPr/>
                    <a:lstStyle/>
                    <a:p>
                      <a:pPr algn="l" fontAlgn="ctr"/>
                      <a:r>
                        <a:rPr lang="en-US" sz="700" b="0" i="0" u="none" strike="noStrike" dirty="0">
                          <a:solidFill>
                            <a:schemeClr val="bg1"/>
                          </a:solidFill>
                          <a:effectLst/>
                          <a:latin typeface="Arial" panose="020B0604020202020204" pitchFamily="34" charset="0"/>
                          <a:cs typeface="Arial" panose="020B0604020202020204" pitchFamily="34" charset="0"/>
                        </a:rPr>
                        <a:t>Customer reviews of the transactions and products </a:t>
                      </a:r>
                    </a:p>
                  </a:txBody>
                  <a:tcPr marL="4821" marR="4821" marT="4821" marB="0" anchor="ctr">
                    <a:lnL>
                      <a:noFill/>
                    </a:lnL>
                    <a:lnR>
                      <a:noFill/>
                    </a:lnR>
                    <a:lnT>
                      <a:noFill/>
                    </a:lnT>
                    <a:lnB>
                      <a:noFill/>
                    </a:lnB>
                  </a:tcPr>
                </a:tc>
                <a:tc>
                  <a:txBody>
                    <a:bodyPr/>
                    <a:lstStyle/>
                    <a:p>
                      <a:pPr algn="l" fontAlgn="ctr"/>
                      <a:r>
                        <a:rPr lang="en-US" sz="700" b="0" i="0" u="none" strike="noStrike" dirty="0" err="1">
                          <a:solidFill>
                            <a:schemeClr val="bg1"/>
                          </a:solidFill>
                          <a:effectLst/>
                          <a:latin typeface="Arial" panose="020B0604020202020204" pitchFamily="34" charset="0"/>
                          <a:cs typeface="Arial" panose="020B0604020202020204" pitchFamily="34" charset="0"/>
                        </a:rPr>
                        <a:t>order_id</a:t>
                      </a:r>
                      <a:r>
                        <a:rPr lang="en-US" sz="700" b="0" i="0" u="none" strike="noStrike" dirty="0">
                          <a:solidFill>
                            <a:schemeClr val="bg1"/>
                          </a:solidFill>
                          <a:effectLst/>
                          <a:latin typeface="Arial" panose="020B0604020202020204" pitchFamily="34" charset="0"/>
                          <a:cs typeface="Arial" panose="020B0604020202020204" pitchFamily="34" charset="0"/>
                        </a:rPr>
                        <a:t>, </a:t>
                      </a:r>
                      <a:r>
                        <a:rPr lang="en-US" sz="700" b="0" i="0" u="none" strike="noStrike" dirty="0" err="1">
                          <a:solidFill>
                            <a:schemeClr val="bg1"/>
                          </a:solidFill>
                          <a:effectLst/>
                          <a:latin typeface="Arial" panose="020B0604020202020204" pitchFamily="34" charset="0"/>
                          <a:cs typeface="Arial" panose="020B0604020202020204" pitchFamily="34" charset="0"/>
                        </a:rPr>
                        <a:t>review_id</a:t>
                      </a:r>
                      <a:endParaRPr lang="en-US" sz="700" b="0" i="0" u="none" strike="noStrike" dirty="0">
                        <a:solidFill>
                          <a:schemeClr val="bg1"/>
                        </a:solidFill>
                        <a:effectLst/>
                        <a:latin typeface="Arial" panose="020B0604020202020204" pitchFamily="34" charset="0"/>
                        <a:cs typeface="Arial" panose="020B0604020202020204" pitchFamily="34" charset="0"/>
                      </a:endParaRPr>
                    </a:p>
                  </a:txBody>
                  <a:tcPr marL="4821" marR="4821" marT="4821" marB="0" anchor="ctr">
                    <a:lnL>
                      <a:noFill/>
                    </a:lnL>
                    <a:lnR>
                      <a:noFill/>
                    </a:lnR>
                    <a:lnT>
                      <a:noFill/>
                    </a:lnT>
                    <a:lnB>
                      <a:noFill/>
                    </a:lnB>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rgbClr val="FFC7CE"/>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rgbClr val="FFC7CE"/>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NA</a:t>
                      </a:r>
                    </a:p>
                  </a:txBody>
                  <a:tcPr marL="4821" marR="4821" marT="4821" marB="0" anchor="ctr">
                    <a:lnL>
                      <a:noFill/>
                    </a:lnL>
                    <a:lnR>
                      <a:noFill/>
                    </a:lnR>
                    <a:lnT>
                      <a:noFill/>
                    </a:lnT>
                    <a:lnB>
                      <a:noFill/>
                    </a:lnB>
                    <a:solidFill>
                      <a:schemeClr val="bg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rgbClr val="FFC7CE"/>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286125611"/>
                  </a:ext>
                </a:extLst>
              </a:tr>
              <a:tr h="532239">
                <a:tc>
                  <a:txBody>
                    <a:bodyPr/>
                    <a:lstStyle/>
                    <a:p>
                      <a:pPr algn="ctr" fontAlgn="ctr"/>
                      <a:r>
                        <a:rPr lang="en-US" sz="800" b="0" i="0" u="none" strike="noStrike" dirty="0">
                          <a:solidFill>
                            <a:schemeClr val="accent2"/>
                          </a:solidFill>
                          <a:effectLst/>
                          <a:latin typeface="Arial" panose="020B0604020202020204" pitchFamily="34" charset="0"/>
                          <a:cs typeface="Arial" panose="020B0604020202020204" pitchFamily="34" charset="0"/>
                        </a:rPr>
                        <a:t>Order Items</a:t>
                      </a:r>
                    </a:p>
                  </a:txBody>
                  <a:tcPr marL="4821" marR="4821" marT="4821" marB="0" anchor="ctr">
                    <a:lnL>
                      <a:noFill/>
                    </a:lnL>
                    <a:lnR>
                      <a:noFill/>
                    </a:lnR>
                    <a:lnT>
                      <a:noFill/>
                    </a:lnT>
                    <a:lnB>
                      <a:noFill/>
                    </a:lnB>
                  </a:tcPr>
                </a:tc>
                <a:tc>
                  <a:txBody>
                    <a:bodyPr/>
                    <a:lstStyle/>
                    <a:p>
                      <a:pPr algn="l" fontAlgn="ctr"/>
                      <a:r>
                        <a:rPr lang="en-US" sz="700" b="0" i="0" u="none" strike="noStrike" dirty="0">
                          <a:solidFill>
                            <a:schemeClr val="bg1"/>
                          </a:solidFill>
                          <a:effectLst/>
                          <a:latin typeface="Arial" panose="020B0604020202020204" pitchFamily="34" charset="0"/>
                          <a:cs typeface="Arial" panose="020B0604020202020204" pitchFamily="34" charset="0"/>
                        </a:rPr>
                        <a:t>Catalogue of items, int. to link to product tables</a:t>
                      </a:r>
                    </a:p>
                  </a:txBody>
                  <a:tcPr marL="4821" marR="4821" marT="4821" marB="0" anchor="ctr">
                    <a:lnL>
                      <a:noFill/>
                    </a:lnL>
                    <a:lnR>
                      <a:noFill/>
                    </a:lnR>
                    <a:lnT>
                      <a:noFill/>
                    </a:lnT>
                    <a:lnB>
                      <a:noFill/>
                    </a:lnB>
                  </a:tcPr>
                </a:tc>
                <a:tc>
                  <a:txBody>
                    <a:bodyPr/>
                    <a:lstStyle/>
                    <a:p>
                      <a:pPr algn="l" fontAlgn="ctr"/>
                      <a:r>
                        <a:rPr lang="en-US" sz="700" b="0" i="0" u="none" strike="noStrike" dirty="0" err="1">
                          <a:solidFill>
                            <a:schemeClr val="bg1"/>
                          </a:solidFill>
                          <a:effectLst/>
                          <a:latin typeface="Arial" panose="020B0604020202020204" pitchFamily="34" charset="0"/>
                          <a:cs typeface="Arial" panose="020B0604020202020204" pitchFamily="34" charset="0"/>
                        </a:rPr>
                        <a:t>order_id</a:t>
                      </a:r>
                      <a:r>
                        <a:rPr lang="en-US" sz="700" b="0" i="0" u="none" strike="noStrike" dirty="0">
                          <a:solidFill>
                            <a:schemeClr val="bg1"/>
                          </a:solidFill>
                          <a:effectLst/>
                          <a:latin typeface="Arial" panose="020B0604020202020204" pitchFamily="34" charset="0"/>
                          <a:cs typeface="Arial" panose="020B0604020202020204" pitchFamily="34" charset="0"/>
                        </a:rPr>
                        <a:t>, </a:t>
                      </a:r>
                      <a:r>
                        <a:rPr lang="en-US" sz="700" b="0" i="0" u="none" strike="noStrike" dirty="0" err="1">
                          <a:solidFill>
                            <a:schemeClr val="bg1"/>
                          </a:solidFill>
                          <a:effectLst/>
                          <a:latin typeface="Arial" panose="020B0604020202020204" pitchFamily="34" charset="0"/>
                          <a:cs typeface="Arial" panose="020B0604020202020204" pitchFamily="34" charset="0"/>
                        </a:rPr>
                        <a:t>product_id</a:t>
                      </a:r>
                      <a:endParaRPr lang="en-US" sz="700" b="0" i="0" u="none" strike="noStrike" dirty="0">
                        <a:solidFill>
                          <a:schemeClr val="bg1"/>
                        </a:solidFill>
                        <a:effectLst/>
                        <a:latin typeface="Arial" panose="020B0604020202020204" pitchFamily="34" charset="0"/>
                        <a:cs typeface="Arial" panose="020B0604020202020204" pitchFamily="34" charset="0"/>
                      </a:endParaRPr>
                    </a:p>
                  </a:txBody>
                  <a:tcPr marL="4821" marR="4821" marT="4821" marB="0" anchor="ctr">
                    <a:lnL>
                      <a:noFill/>
                    </a:lnL>
                    <a:lnR>
                      <a:noFill/>
                    </a:lnR>
                    <a:lnT>
                      <a:noFill/>
                    </a:lnT>
                    <a:lnB>
                      <a:noFill/>
                    </a:lnB>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rgbClr val="FFC7CE"/>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NA</a:t>
                      </a:r>
                    </a:p>
                  </a:txBody>
                  <a:tcPr marL="4821" marR="4821" marT="4821" marB="0" anchor="ctr">
                    <a:lnL>
                      <a:noFill/>
                    </a:lnL>
                    <a:lnR>
                      <a:noFill/>
                    </a:lnR>
                    <a:lnT>
                      <a:noFill/>
                    </a:lnT>
                    <a:lnB>
                      <a:noFill/>
                    </a:lnB>
                    <a:solidFill>
                      <a:schemeClr val="bg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chemeClr val="accent5">
                        <a:lumMod val="20000"/>
                        <a:lumOff val="80000"/>
                      </a:schemeClr>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02845"/>
                          </a:solidFill>
                          <a:effectLst/>
                          <a:uLnTx/>
                          <a:uFillTx/>
                          <a:latin typeface="Arial" panose="020B0604020202020204" pitchFamily="34" charset="0"/>
                          <a:ea typeface="+mn-ea"/>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900" b="0" i="0" u="none" strike="noStrike" dirty="0">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118262323"/>
                  </a:ext>
                </a:extLst>
              </a:tr>
              <a:tr h="532239">
                <a:tc>
                  <a:txBody>
                    <a:bodyPr/>
                    <a:lstStyle/>
                    <a:p>
                      <a:pPr algn="ctr" fontAlgn="ctr"/>
                      <a:r>
                        <a:rPr lang="en-US" sz="800" b="0" i="0" u="none" strike="noStrike" dirty="0">
                          <a:solidFill>
                            <a:schemeClr val="accent2"/>
                          </a:solidFill>
                          <a:effectLst/>
                          <a:latin typeface="Arial" panose="020B0604020202020204" pitchFamily="34" charset="0"/>
                          <a:cs typeface="Arial" panose="020B0604020202020204" pitchFamily="34" charset="0"/>
                        </a:rPr>
                        <a:t>Geolocation</a:t>
                      </a:r>
                    </a:p>
                  </a:txBody>
                  <a:tcPr marL="4821" marR="4821" marT="4821" marB="0" anchor="ctr">
                    <a:lnL>
                      <a:noFill/>
                    </a:lnL>
                    <a:lnR>
                      <a:noFill/>
                    </a:lnR>
                    <a:lnT>
                      <a:noFill/>
                    </a:lnT>
                    <a:lnB>
                      <a:noFill/>
                    </a:lnB>
                  </a:tcPr>
                </a:tc>
                <a:tc>
                  <a:txBody>
                    <a:bodyPr/>
                    <a:lstStyle/>
                    <a:p>
                      <a:pPr algn="l" fontAlgn="ctr"/>
                      <a:r>
                        <a:rPr lang="en-US" sz="700" b="0" i="0" u="none" strike="noStrike" dirty="0">
                          <a:solidFill>
                            <a:schemeClr val="bg1"/>
                          </a:solidFill>
                          <a:effectLst/>
                          <a:latin typeface="Arial" panose="020B0604020202020204" pitchFamily="34" charset="0"/>
                          <a:cs typeface="Arial" panose="020B0604020202020204" pitchFamily="34" charset="0"/>
                        </a:rPr>
                        <a:t>Geo data on Zip codes (</a:t>
                      </a:r>
                      <a:r>
                        <a:rPr lang="en-US" sz="700" b="0" i="0" u="none" strike="noStrike" dirty="0" err="1">
                          <a:solidFill>
                            <a:schemeClr val="bg1"/>
                          </a:solidFill>
                          <a:effectLst/>
                          <a:latin typeface="Arial" panose="020B0604020202020204" pitchFamily="34" charset="0"/>
                          <a:cs typeface="Arial" panose="020B0604020202020204" pitchFamily="34" charset="0"/>
                        </a:rPr>
                        <a:t>lat</a:t>
                      </a:r>
                      <a:r>
                        <a:rPr lang="en-US" sz="700" b="0" i="0" u="none" strike="noStrike" dirty="0">
                          <a:solidFill>
                            <a:schemeClr val="bg1"/>
                          </a:solidFill>
                          <a:effectLst/>
                          <a:latin typeface="Arial" panose="020B0604020202020204" pitchFamily="34" charset="0"/>
                          <a:cs typeface="Arial" panose="020B0604020202020204" pitchFamily="34" charset="0"/>
                        </a:rPr>
                        <a:t> and long)</a:t>
                      </a:r>
                    </a:p>
                  </a:txBody>
                  <a:tcPr marL="4821" marR="4821" marT="4821" marB="0" anchor="ctr">
                    <a:lnL>
                      <a:noFill/>
                    </a:lnL>
                    <a:lnR>
                      <a:noFill/>
                    </a:lnR>
                    <a:lnT>
                      <a:noFill/>
                    </a:lnT>
                    <a:lnB>
                      <a:noFill/>
                    </a:lnB>
                  </a:tcPr>
                </a:tc>
                <a:tc>
                  <a:txBody>
                    <a:bodyPr/>
                    <a:lstStyle/>
                    <a:p>
                      <a:pPr algn="l" fontAlgn="ctr"/>
                      <a:r>
                        <a:rPr lang="en-US" sz="700" b="0" i="0" u="none" strike="noStrike" dirty="0">
                          <a:solidFill>
                            <a:schemeClr val="bg1"/>
                          </a:solidFill>
                          <a:effectLst/>
                          <a:latin typeface="Arial" panose="020B0604020202020204" pitchFamily="34" charset="0"/>
                          <a:cs typeface="Arial" panose="020B0604020202020204" pitchFamily="34" charset="0"/>
                        </a:rPr>
                        <a:t>Zip</a:t>
                      </a:r>
                    </a:p>
                  </a:txBody>
                  <a:tcPr marL="4821" marR="4821" marT="4821" marB="0" anchor="ctr">
                    <a:lnL>
                      <a:noFill/>
                    </a:lnL>
                    <a:lnR>
                      <a:noFill/>
                    </a:lnR>
                    <a:lnT>
                      <a:noFill/>
                    </a:lnT>
                    <a:lnB>
                      <a:noFill/>
                    </a:lnB>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rgbClr val="FFC7CE"/>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rgbClr val="FFC7CE"/>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rgbClr val="FFC7CE"/>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rgbClr val="FFC7CE"/>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Fail</a:t>
                      </a:r>
                    </a:p>
                  </a:txBody>
                  <a:tcPr marL="4821" marR="4821" marT="4821" marB="0" anchor="ctr">
                    <a:lnL>
                      <a:noFill/>
                    </a:lnL>
                    <a:lnR>
                      <a:noFill/>
                    </a:lnR>
                    <a:lnT>
                      <a:noFill/>
                    </a:lnT>
                    <a:lnB>
                      <a:noFill/>
                    </a:lnB>
                    <a:solidFill>
                      <a:srgbClr val="FFC7CE"/>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NA</a:t>
                      </a:r>
                    </a:p>
                  </a:txBody>
                  <a:tcPr marL="4821" marR="4821" marT="4821" marB="0" anchor="ctr">
                    <a:lnL>
                      <a:noFill/>
                    </a:lnL>
                    <a:lnR>
                      <a:noFill/>
                    </a:lnR>
                    <a:lnT>
                      <a:noFill/>
                    </a:lnT>
                    <a:lnB>
                      <a:noFill/>
                    </a:lnB>
                    <a:solidFill>
                      <a:schemeClr val="bg2"/>
                    </a:solidFill>
                  </a:tcPr>
                </a:tc>
                <a:extLst>
                  <a:ext uri="{0D108BD9-81ED-4DB2-BD59-A6C34878D82A}">
                    <a16:rowId xmlns:a16="http://schemas.microsoft.com/office/drawing/2014/main" val="990993516"/>
                  </a:ext>
                </a:extLst>
              </a:tr>
              <a:tr h="532239">
                <a:tc>
                  <a:txBody>
                    <a:bodyPr/>
                    <a:lstStyle/>
                    <a:p>
                      <a:pPr algn="ctr" fontAlgn="ctr"/>
                      <a:r>
                        <a:rPr lang="en-US" sz="800" b="0" i="0" u="none" strike="noStrike" dirty="0">
                          <a:solidFill>
                            <a:schemeClr val="accent2"/>
                          </a:solidFill>
                          <a:effectLst/>
                          <a:latin typeface="Arial" panose="020B0604020202020204" pitchFamily="34" charset="0"/>
                          <a:cs typeface="Arial" panose="020B0604020202020204" pitchFamily="34" charset="0"/>
                        </a:rPr>
                        <a:t>Payments</a:t>
                      </a:r>
                    </a:p>
                  </a:txBody>
                  <a:tcPr marL="4821" marR="4821" marT="4821" marB="0" anchor="ctr">
                    <a:lnL>
                      <a:noFill/>
                    </a:lnL>
                    <a:lnR>
                      <a:noFill/>
                    </a:lnR>
                    <a:lnT>
                      <a:noFill/>
                    </a:lnT>
                    <a:lnB>
                      <a:noFill/>
                    </a:lnB>
                  </a:tcPr>
                </a:tc>
                <a:tc>
                  <a:txBody>
                    <a:bodyPr/>
                    <a:lstStyle/>
                    <a:p>
                      <a:pPr algn="l" fontAlgn="ctr"/>
                      <a:r>
                        <a:rPr lang="en-US" sz="700" b="0" i="0" u="none" strike="noStrike" dirty="0">
                          <a:solidFill>
                            <a:schemeClr val="bg1"/>
                          </a:solidFill>
                          <a:effectLst/>
                          <a:latin typeface="Arial" panose="020B0604020202020204" pitchFamily="34" charset="0"/>
                          <a:cs typeface="Arial" panose="020B0604020202020204" pitchFamily="34" charset="0"/>
                        </a:rPr>
                        <a:t>Financial payments data by </a:t>
                      </a:r>
                      <a:r>
                        <a:rPr lang="en-US" sz="700" b="0" i="0" u="none" strike="noStrike" dirty="0" err="1">
                          <a:solidFill>
                            <a:schemeClr val="bg1"/>
                          </a:solidFill>
                          <a:effectLst/>
                          <a:latin typeface="Arial" panose="020B0604020202020204" pitchFamily="34" charset="0"/>
                          <a:cs typeface="Arial" panose="020B0604020202020204" pitchFamily="34" charset="0"/>
                        </a:rPr>
                        <a:t>order_id</a:t>
                      </a:r>
                      <a:endParaRPr lang="en-US" sz="700" b="0" i="0" u="none" strike="noStrike" dirty="0">
                        <a:solidFill>
                          <a:schemeClr val="bg1"/>
                        </a:solidFill>
                        <a:effectLst/>
                        <a:latin typeface="Arial" panose="020B0604020202020204" pitchFamily="34" charset="0"/>
                        <a:cs typeface="Arial" panose="020B0604020202020204" pitchFamily="34" charset="0"/>
                      </a:endParaRPr>
                    </a:p>
                  </a:txBody>
                  <a:tcPr marL="4821" marR="4821" marT="4821" marB="0" anchor="ctr">
                    <a:lnL>
                      <a:noFill/>
                    </a:lnL>
                    <a:lnR>
                      <a:noFill/>
                    </a:lnR>
                    <a:lnT>
                      <a:noFill/>
                    </a:lnT>
                    <a:lnB>
                      <a:noFill/>
                    </a:lnB>
                  </a:tcPr>
                </a:tc>
                <a:tc>
                  <a:txBody>
                    <a:bodyPr/>
                    <a:lstStyle/>
                    <a:p>
                      <a:pPr algn="l" fontAlgn="ctr"/>
                      <a:r>
                        <a:rPr lang="en-US" sz="700" b="0" i="0" u="none" strike="noStrike" dirty="0" err="1">
                          <a:solidFill>
                            <a:schemeClr val="bg1"/>
                          </a:solidFill>
                          <a:effectLst/>
                          <a:latin typeface="Arial" panose="020B0604020202020204" pitchFamily="34" charset="0"/>
                          <a:cs typeface="Arial" panose="020B0604020202020204" pitchFamily="34" charset="0"/>
                        </a:rPr>
                        <a:t>order_jd</a:t>
                      </a:r>
                      <a:r>
                        <a:rPr lang="en-US" sz="700" b="0" i="0" u="none" strike="noStrike" dirty="0">
                          <a:solidFill>
                            <a:schemeClr val="bg1"/>
                          </a:solidFill>
                          <a:effectLst/>
                          <a:latin typeface="Arial" panose="020B0604020202020204" pitchFamily="34" charset="0"/>
                          <a:cs typeface="Arial" panose="020B0604020202020204" pitchFamily="34" charset="0"/>
                        </a:rPr>
                        <a:t> </a:t>
                      </a:r>
                    </a:p>
                  </a:txBody>
                  <a:tcPr marL="4821" marR="4821" marT="4821" marB="0" anchor="ctr">
                    <a:lnL>
                      <a:noFill/>
                    </a:lnL>
                    <a:lnR>
                      <a:noFill/>
                    </a:lnR>
                    <a:lnT>
                      <a:noFill/>
                    </a:lnT>
                    <a:lnB>
                      <a:noFill/>
                    </a:lnB>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NA</a:t>
                      </a:r>
                    </a:p>
                  </a:txBody>
                  <a:tcPr marL="4821" marR="4821" marT="4821" marB="0" anchor="ctr">
                    <a:lnL>
                      <a:noFill/>
                    </a:lnL>
                    <a:lnR>
                      <a:noFill/>
                    </a:lnR>
                    <a:lnT>
                      <a:noFill/>
                    </a:lnT>
                    <a:lnB>
                      <a:noFill/>
                    </a:lnB>
                    <a:solidFill>
                      <a:schemeClr val="bg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Pass</a:t>
                      </a:r>
                    </a:p>
                  </a:txBody>
                  <a:tcPr marL="4821" marR="4821" marT="4821" marB="0" anchor="ctr">
                    <a:lnL>
                      <a:noFill/>
                    </a:lnL>
                    <a:lnR>
                      <a:noFill/>
                    </a:lnR>
                    <a:lnT>
                      <a:noFill/>
                    </a:lnT>
                    <a:lnB>
                      <a:noFill/>
                    </a:lnB>
                    <a:solidFill>
                      <a:schemeClr val="accent2"/>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NA</a:t>
                      </a:r>
                    </a:p>
                  </a:txBody>
                  <a:tcPr marL="4821" marR="4821" marT="4821" marB="0" anchor="ctr">
                    <a:lnL>
                      <a:noFill/>
                    </a:lnL>
                    <a:lnR>
                      <a:noFill/>
                    </a:lnR>
                    <a:lnT>
                      <a:noFill/>
                    </a:lnT>
                    <a:lnB>
                      <a:noFill/>
                    </a:lnB>
                    <a:solidFill>
                      <a:schemeClr val="accent3"/>
                    </a:solidFill>
                  </a:tcPr>
                </a:tc>
                <a:tc>
                  <a:txBody>
                    <a:bodyPr/>
                    <a:lstStyle/>
                    <a:p>
                      <a:pPr algn="ctr" fontAlgn="ctr"/>
                      <a:r>
                        <a:rPr lang="en-US" sz="900" b="0" i="0" u="none" strike="noStrike" dirty="0">
                          <a:solidFill>
                            <a:schemeClr val="tx2"/>
                          </a:solidFill>
                          <a:effectLst/>
                          <a:latin typeface="Arial" panose="020B0604020202020204" pitchFamily="34" charset="0"/>
                          <a:cs typeface="Arial" panose="020B0604020202020204" pitchFamily="34" charset="0"/>
                        </a:rPr>
                        <a:t>NA</a:t>
                      </a:r>
                    </a:p>
                  </a:txBody>
                  <a:tcPr marL="4821" marR="4821" marT="4821" marB="0" anchor="ctr">
                    <a:lnL>
                      <a:noFill/>
                    </a:lnL>
                    <a:lnR>
                      <a:noFill/>
                    </a:lnR>
                    <a:lnT>
                      <a:noFill/>
                    </a:lnT>
                    <a:lnB>
                      <a:noFill/>
                    </a:lnB>
                    <a:solidFill>
                      <a:schemeClr val="bg2"/>
                    </a:solidFill>
                  </a:tcPr>
                </a:tc>
                <a:extLst>
                  <a:ext uri="{0D108BD9-81ED-4DB2-BD59-A6C34878D82A}">
                    <a16:rowId xmlns:a16="http://schemas.microsoft.com/office/drawing/2014/main" val="2762160737"/>
                  </a:ext>
                </a:extLst>
              </a:tr>
            </a:tbl>
          </a:graphicData>
        </a:graphic>
      </p:graphicFrame>
    </p:spTree>
    <p:extLst>
      <p:ext uri="{BB962C8B-B14F-4D97-AF65-F5344CB8AC3E}">
        <p14:creationId xmlns:p14="http://schemas.microsoft.com/office/powerpoint/2010/main" val="3488326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1">
            <a:extLst>
              <a:ext uri="{FF2B5EF4-FFF2-40B4-BE49-F238E27FC236}">
                <a16:creationId xmlns:a16="http://schemas.microsoft.com/office/drawing/2014/main" id="{A5021246-983A-5003-F76F-F6A19CE43EFC}"/>
              </a:ext>
            </a:extLst>
          </p:cNvPr>
          <p:cNvSpPr txBox="1">
            <a:spLocks/>
          </p:cNvSpPr>
          <p:nvPr/>
        </p:nvSpPr>
        <p:spPr>
          <a:xfrm>
            <a:off x="322115" y="385475"/>
            <a:ext cx="7560568" cy="515937"/>
          </a:xfrm>
          <a:prstGeom prst="rect">
            <a:avLst/>
          </a:prstGeom>
        </p:spPr>
        <p:txBody>
          <a:bodyPr lIns="0" tIns="0" rIns="0" bIns="0"/>
          <a:lstStyle>
            <a:lvl1pPr marL="0" indent="0" algn="l" defTabSz="685800" rtl="0" eaLnBrk="1" latinLnBrk="0" hangingPunct="1">
              <a:lnSpc>
                <a:spcPct val="90000"/>
              </a:lnSpc>
              <a:spcBef>
                <a:spcPts val="750"/>
              </a:spcBef>
              <a:buFont typeface="Arial" panose="020B0604020202020204" pitchFamily="34" charset="0"/>
              <a:buNone/>
              <a:defRPr lang="en-US" sz="2800" b="1" kern="1200" spc="-60" baseline="0" dirty="0">
                <a:solidFill>
                  <a:schemeClr val="accent2"/>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800" b="1" i="0" u="none" strike="noStrike" kern="1200" cap="none" spc="-60" normalizeH="0" baseline="0" noProof="1">
                <a:ln>
                  <a:noFill/>
                </a:ln>
                <a:solidFill>
                  <a:srgbClr val="38D330"/>
                </a:solidFill>
                <a:effectLst/>
                <a:uLnTx/>
                <a:uFillTx/>
                <a:latin typeface="Bahnschrift" panose="020B0502040204020203" pitchFamily="34" charset="0"/>
              </a:rPr>
              <a:t>Data Quality Reporting</a:t>
            </a:r>
            <a:endParaRPr kumimoji="0" lang="en-US" sz="2000" b="0" i="0" u="none" strike="noStrike" kern="1200" cap="none" spc="0" normalizeH="0" baseline="0" noProof="0" dirty="0">
              <a:ln>
                <a:noFill/>
              </a:ln>
              <a:solidFill>
                <a:srgbClr val="38D330"/>
              </a:solidFill>
              <a:effectLst/>
              <a:uLnTx/>
              <a:uFillTx/>
              <a:latin typeface="Bahnschrift" panose="020B0502040204020203" pitchFamily="34" charset="0"/>
            </a:endParaRPr>
          </a:p>
        </p:txBody>
      </p:sp>
      <p:sp>
        <p:nvSpPr>
          <p:cNvPr id="43" name="TextBox 42">
            <a:extLst>
              <a:ext uri="{FF2B5EF4-FFF2-40B4-BE49-F238E27FC236}">
                <a16:creationId xmlns:a16="http://schemas.microsoft.com/office/drawing/2014/main" id="{9C099BE6-A2DE-B958-4376-DE491E33A919}"/>
              </a:ext>
            </a:extLst>
          </p:cNvPr>
          <p:cNvSpPr txBox="1"/>
          <p:nvPr/>
        </p:nvSpPr>
        <p:spPr>
          <a:xfrm>
            <a:off x="275660" y="918260"/>
            <a:ext cx="8553708"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ea typeface="+mn-lt"/>
                <a:cs typeface="Arial" panose="020B0604020202020204"/>
              </a:rPr>
              <a:t>Workflow was built to automatically extract and store reports. Booleans were built to highlight issues in joined sets</a:t>
            </a:r>
            <a:endParaRPr kumimoji="0" lang="en-US" sz="4800" b="0" i="0" u="none" strike="noStrike" kern="0" cap="none" spc="0" normalizeH="0" baseline="0" noProof="0" dirty="0">
              <a:ln>
                <a:noFill/>
              </a:ln>
              <a:solidFill>
                <a:srgbClr val="000000"/>
              </a:solidFill>
              <a:effectLst/>
              <a:uLnTx/>
              <a:uFillTx/>
            </a:endParaRPr>
          </a:p>
        </p:txBody>
      </p:sp>
      <p:pic>
        <p:nvPicPr>
          <p:cNvPr id="2" name="Picture 1">
            <a:extLst>
              <a:ext uri="{FF2B5EF4-FFF2-40B4-BE49-F238E27FC236}">
                <a16:creationId xmlns:a16="http://schemas.microsoft.com/office/drawing/2014/main" id="{82E4E447-6809-5E9C-97C7-888CC7EFBD02}"/>
              </a:ext>
            </a:extLst>
          </p:cNvPr>
          <p:cNvPicPr>
            <a:picLocks noChangeAspect="1"/>
          </p:cNvPicPr>
          <p:nvPr/>
        </p:nvPicPr>
        <p:blipFill>
          <a:blip r:embed="rId3"/>
          <a:stretch>
            <a:fillRect/>
          </a:stretch>
        </p:blipFill>
        <p:spPr>
          <a:xfrm>
            <a:off x="623939" y="1977923"/>
            <a:ext cx="4467549" cy="2404872"/>
          </a:xfrm>
          <a:prstGeom prst="rect">
            <a:avLst/>
          </a:prstGeom>
        </p:spPr>
      </p:pic>
      <p:pic>
        <p:nvPicPr>
          <p:cNvPr id="7" name="Graphic 6" descr="Race Flag with solid fill">
            <a:extLst>
              <a:ext uri="{FF2B5EF4-FFF2-40B4-BE49-F238E27FC236}">
                <a16:creationId xmlns:a16="http://schemas.microsoft.com/office/drawing/2014/main" id="{1F23BFDA-0607-DADB-88C2-79ACFBD971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9205" y="3930546"/>
            <a:ext cx="414528" cy="414528"/>
          </a:xfrm>
          <a:prstGeom prst="rect">
            <a:avLst/>
          </a:prstGeom>
        </p:spPr>
      </p:pic>
      <p:sp>
        <p:nvSpPr>
          <p:cNvPr id="8" name="Text Placeholder 7">
            <a:extLst>
              <a:ext uri="{FF2B5EF4-FFF2-40B4-BE49-F238E27FC236}">
                <a16:creationId xmlns:a16="http://schemas.microsoft.com/office/drawing/2014/main" id="{74F51A05-E934-A356-8C01-98FE6669D193}"/>
              </a:ext>
            </a:extLst>
          </p:cNvPr>
          <p:cNvSpPr txBox="1">
            <a:spLocks/>
          </p:cNvSpPr>
          <p:nvPr/>
        </p:nvSpPr>
        <p:spPr>
          <a:xfrm>
            <a:off x="5711418" y="2424550"/>
            <a:ext cx="2413328" cy="294400"/>
          </a:xfrm>
          <a:prstGeom prst="rect">
            <a:avLst/>
          </a:prstGeom>
        </p:spPr>
        <p:txBody>
          <a:bodyPr lIns="0" tIns="0" rIns="0" bIns="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2133" b="1" i="0" u="none" strike="noStrike" cap="none" spc="-27" baseline="0">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33" b="1" i="0" u="none" strike="noStrike" kern="0" cap="none" spc="-27" normalizeH="0" baseline="0" noProof="0" dirty="0">
                <a:ln>
                  <a:noFill/>
                </a:ln>
                <a:solidFill>
                  <a:srgbClr val="FFFFFF"/>
                </a:solidFill>
                <a:effectLst/>
                <a:uLnTx/>
                <a:uFillTx/>
                <a:latin typeface="Arial"/>
                <a:cs typeface="Arial"/>
                <a:sym typeface="Arial"/>
              </a:rPr>
              <a:t>TO DO</a:t>
            </a:r>
          </a:p>
        </p:txBody>
      </p:sp>
      <p:sp>
        <p:nvSpPr>
          <p:cNvPr id="9" name="Text Placeholder 8">
            <a:extLst>
              <a:ext uri="{FF2B5EF4-FFF2-40B4-BE49-F238E27FC236}">
                <a16:creationId xmlns:a16="http://schemas.microsoft.com/office/drawing/2014/main" id="{26F0324B-D713-C7A1-AE7D-5C6345BDE29B}"/>
              </a:ext>
            </a:extLst>
          </p:cNvPr>
          <p:cNvSpPr txBox="1">
            <a:spLocks/>
          </p:cNvSpPr>
          <p:nvPr/>
        </p:nvSpPr>
        <p:spPr>
          <a:xfrm>
            <a:off x="5714713" y="2924198"/>
            <a:ext cx="2578041" cy="907056"/>
          </a:xfrm>
          <a:prstGeom prst="rect">
            <a:avLst/>
          </a:prstGeom>
        </p:spPr>
        <p:txBody>
          <a:bodyPr lIns="0" tIns="0" rIns="0" bIns="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67" b="0" i="0" u="none" strike="noStrike" cap="none" spc="0" baseline="0">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67" b="0" i="0" u="none" strike="noStrike" kern="0" cap="none" spc="0" normalizeH="0" baseline="0" noProof="0" dirty="0">
                <a:ln>
                  <a:noFill/>
                </a:ln>
                <a:solidFill>
                  <a:srgbClr val="FFFFFF"/>
                </a:solidFill>
                <a:effectLst/>
                <a:uLnTx/>
                <a:uFillTx/>
                <a:latin typeface="Arial"/>
                <a:cs typeface="Arial"/>
                <a:sym typeface="Arial"/>
              </a:rPr>
              <a:t>An excellent next steps would require to build analytics around the data quality to help the teams track and clean-up</a:t>
            </a:r>
          </a:p>
        </p:txBody>
      </p:sp>
    </p:spTree>
    <p:extLst>
      <p:ext uri="{BB962C8B-B14F-4D97-AF65-F5344CB8AC3E}">
        <p14:creationId xmlns:p14="http://schemas.microsoft.com/office/powerpoint/2010/main" val="14251477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Aily 3">
      <a:dk1>
        <a:srgbClr val="000000"/>
      </a:dk1>
      <a:lt1>
        <a:srgbClr val="FFFFFF"/>
      </a:lt1>
      <a:dk2>
        <a:srgbClr val="202845"/>
      </a:dk2>
      <a:lt2>
        <a:srgbClr val="E7E6E6"/>
      </a:lt2>
      <a:accent1>
        <a:srgbClr val="00A19B"/>
      </a:accent1>
      <a:accent2>
        <a:srgbClr val="38D330"/>
      </a:accent2>
      <a:accent3>
        <a:srgbClr val="E7E7E7"/>
      </a:accent3>
      <a:accent4>
        <a:srgbClr val="FF8300"/>
      </a:accent4>
      <a:accent5>
        <a:srgbClr val="FF3469"/>
      </a:accent5>
      <a:accent6>
        <a:srgbClr val="202845"/>
      </a:accent6>
      <a:hlink>
        <a:srgbClr val="00A19B"/>
      </a:hlink>
      <a:folHlink>
        <a:srgbClr val="38D3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ly Master deck template" id="{A030B749-7C9B-004C-816E-983D3DF73F9C}" vid="{5873CE6C-2AAB-474D-AA9B-A4DB15F10F2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0D387EF-340C-274B-A543-1BE595CC7320}">
  <we:reference id="wa104381063" version="1.0.0.1" store="en-GB" storeType="OMEX"/>
  <we:alternateReferences>
    <we:reference id="wa104381063" version="1.0.0.1"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1984</TotalTime>
  <Words>1826</Words>
  <Application>Microsoft Macintosh PowerPoint</Application>
  <PresentationFormat>On-screen Show (16:9)</PresentationFormat>
  <Paragraphs>289</Paragraphs>
  <Slides>16</Slides>
  <Notes>16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3" baseType="lpstr">
      <vt:lpstr>Arial</vt:lpstr>
      <vt:lpstr>Bahnschrift</vt:lpstr>
      <vt:lpstr>Calibri</vt:lpstr>
      <vt:lpstr>Montserrat</vt:lpstr>
      <vt:lpstr>Söhne</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Liam Rhodes</dc:creator>
  <cp:lastModifiedBy>Juan Clavier</cp:lastModifiedBy>
  <cp:revision>22</cp:revision>
  <dcterms:created xsi:type="dcterms:W3CDTF">2022-02-04T14:27:46Z</dcterms:created>
  <dcterms:modified xsi:type="dcterms:W3CDTF">2023-11-30T16:48:58Z</dcterms:modified>
</cp:coreProperties>
</file>